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 Id="rId3" Type="http://schemas.openxmlformats.org/officeDocument/2006/relationships/image" Target="../media/image3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julien-vitay.net/deeprl/DPG.html"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Quadruped Gait Learning"/>
          <p:cNvSpPr txBox="1"/>
          <p:nvPr>
            <p:ph type="ctrTitle"/>
          </p:nvPr>
        </p:nvSpPr>
        <p:spPr>
          <a:prstGeom prst="rect">
            <a:avLst/>
          </a:prstGeom>
        </p:spPr>
        <p:txBody>
          <a:bodyPr/>
          <a:lstStyle/>
          <a:p>
            <a:pPr/>
            <a:r>
              <a:t>Quadruped Gait Learning</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tability Criteria"/>
          <p:cNvSpPr txBox="1"/>
          <p:nvPr>
            <p:ph type="title"/>
          </p:nvPr>
        </p:nvSpPr>
        <p:spPr>
          <a:prstGeom prst="rect">
            <a:avLst/>
          </a:prstGeom>
        </p:spPr>
        <p:txBody>
          <a:bodyPr/>
          <a:lstStyle/>
          <a:p>
            <a:pPr lvl="1"/>
            <a:r>
              <a:t>Stability Criteria</a:t>
            </a:r>
          </a:p>
        </p:txBody>
      </p:sp>
      <p:sp>
        <p:nvSpPr>
          <p:cNvPr id="195"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96"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97"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98"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199"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tability Criteria"/>
          <p:cNvSpPr txBox="1"/>
          <p:nvPr>
            <p:ph type="title"/>
          </p:nvPr>
        </p:nvSpPr>
        <p:spPr>
          <a:prstGeom prst="rect">
            <a:avLst/>
          </a:prstGeom>
        </p:spPr>
        <p:txBody>
          <a:bodyPr/>
          <a:lstStyle/>
          <a:p>
            <a:pPr/>
            <a:r>
              <a:t>Stability Criteria</a:t>
            </a:r>
          </a:p>
        </p:txBody>
      </p:sp>
      <p:sp>
        <p:nvSpPr>
          <p:cNvPr id="202"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203"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tability Criteria"/>
          <p:cNvSpPr txBox="1"/>
          <p:nvPr>
            <p:ph type="title"/>
          </p:nvPr>
        </p:nvSpPr>
        <p:spPr>
          <a:prstGeom prst="rect">
            <a:avLst/>
          </a:prstGeom>
        </p:spPr>
        <p:txBody>
          <a:bodyPr/>
          <a:lstStyle/>
          <a:p>
            <a:pPr lvl="1"/>
            <a:r>
              <a:t>Stability Criteria</a:t>
            </a:r>
          </a:p>
        </p:txBody>
      </p:sp>
      <p:sp>
        <p:nvSpPr>
          <p:cNvPr id="206"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207"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208"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209"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210"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211"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12"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13"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14"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17"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18"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19"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20"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21"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22"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23"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24"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tability Criteria"/>
          <p:cNvSpPr txBox="1"/>
          <p:nvPr>
            <p:ph type="title"/>
          </p:nvPr>
        </p:nvSpPr>
        <p:spPr>
          <a:prstGeom prst="rect">
            <a:avLst/>
          </a:prstGeom>
        </p:spPr>
        <p:txBody>
          <a:bodyPr/>
          <a:lstStyle/>
          <a:p>
            <a:pPr/>
            <a:r>
              <a:t>Stability Criteria</a:t>
            </a:r>
          </a:p>
        </p:txBody>
      </p:sp>
      <p:sp>
        <p:nvSpPr>
          <p:cNvPr id="227"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28"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31"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32"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33"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34"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alculating Stability Criteria"/>
          <p:cNvSpPr txBox="1"/>
          <p:nvPr>
            <p:ph type="title"/>
          </p:nvPr>
        </p:nvSpPr>
        <p:spPr>
          <a:prstGeom prst="rect">
            <a:avLst/>
          </a:prstGeom>
        </p:spPr>
        <p:txBody>
          <a:bodyPr/>
          <a:lstStyle/>
          <a:p>
            <a:pPr/>
            <a:r>
              <a:t>Calculating Stability Criteria</a:t>
            </a:r>
          </a:p>
        </p:txBody>
      </p:sp>
      <p:sp>
        <p:nvSpPr>
          <p:cNvPr id="237"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8"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39"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40"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1"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42"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3"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44"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Calculating Stability Criteria"/>
          <p:cNvSpPr txBox="1"/>
          <p:nvPr>
            <p:ph type="title"/>
          </p:nvPr>
        </p:nvSpPr>
        <p:spPr>
          <a:prstGeom prst="rect">
            <a:avLst/>
          </a:prstGeom>
        </p:spPr>
        <p:txBody>
          <a:bodyPr/>
          <a:lstStyle/>
          <a:p>
            <a:pPr/>
            <a:r>
              <a:t>Calculating Stability Criteria</a:t>
            </a:r>
          </a:p>
        </p:txBody>
      </p:sp>
      <p:sp>
        <p:nvSpPr>
          <p:cNvPr id="247"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8"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49"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0"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1" name="Here   is fixed and  , the angle between   and x-axis is also fixed"/>
          <p:cNvSpPr txBox="1"/>
          <p:nvPr/>
        </p:nvSpPr>
        <p:spPr>
          <a:xfrm>
            <a:off x="10927043" y="8449728"/>
            <a:ext cx="11767763" cy="1388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52"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3" name=",  ,   and   are the length of the three linkages given by  ,  ,   and   respectively."/>
          <p:cNvSpPr txBox="1"/>
          <p:nvPr/>
        </p:nvSpPr>
        <p:spPr>
          <a:xfrm>
            <a:off x="10927043" y="10067484"/>
            <a:ext cx="11767763" cy="1545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54" name=",  ,   and   are the length of the three linkages given by  ,  ,   and   respectively."/>
          <p:cNvSpPr txBox="1"/>
          <p:nvPr/>
        </p:nvSpPr>
        <p:spPr>
          <a:xfrm>
            <a:off x="10927043" y="11842359"/>
            <a:ext cx="11767763" cy="1545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alculating Stability Criteria"/>
          <p:cNvSpPr txBox="1"/>
          <p:nvPr>
            <p:ph type="title"/>
          </p:nvPr>
        </p:nvSpPr>
        <p:spPr>
          <a:prstGeom prst="rect">
            <a:avLst/>
          </a:prstGeom>
        </p:spPr>
        <p:txBody>
          <a:bodyPr/>
          <a:lstStyle/>
          <a:p>
            <a:pPr/>
            <a:r>
              <a:t>Calculating Stability Criteria</a:t>
            </a:r>
          </a:p>
        </p:txBody>
      </p:sp>
      <p:sp>
        <p:nvSpPr>
          <p:cNvPr id="257"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8"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59"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0"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1"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2"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63"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4"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5"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6" name="Equation"/>
          <p:cNvSpPr txBox="1"/>
          <p:nvPr/>
        </p:nvSpPr>
        <p:spPr>
          <a:xfrm>
            <a:off x="15623455" y="5952254"/>
            <a:ext cx="3190900" cy="5704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267" name="Equation"/>
          <p:cNvSpPr txBox="1"/>
          <p:nvPr/>
        </p:nvSpPr>
        <p:spPr>
          <a:xfrm>
            <a:off x="15623455" y="6898294"/>
            <a:ext cx="3087652" cy="6548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268" name="Equation"/>
          <p:cNvSpPr txBox="1"/>
          <p:nvPr/>
        </p:nvSpPr>
        <p:spPr>
          <a:xfrm>
            <a:off x="15623455" y="7928733"/>
            <a:ext cx="1619471" cy="59954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9" name="Equation"/>
          <p:cNvSpPr txBox="1"/>
          <p:nvPr/>
        </p:nvSpPr>
        <p:spPr>
          <a:xfrm>
            <a:off x="19596151" y="5937715"/>
            <a:ext cx="3190900" cy="5704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270" name="Equation"/>
          <p:cNvSpPr txBox="1"/>
          <p:nvPr/>
        </p:nvSpPr>
        <p:spPr>
          <a:xfrm>
            <a:off x="19596151" y="6883755"/>
            <a:ext cx="3087651" cy="6548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271" name="Equation"/>
          <p:cNvSpPr txBox="1"/>
          <p:nvPr/>
        </p:nvSpPr>
        <p:spPr>
          <a:xfrm>
            <a:off x="19596151" y="7914195"/>
            <a:ext cx="1619470" cy="59954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2" name="These relationships are shorthand for the components of the vectors  ,  ,   and"/>
          <p:cNvSpPr txBox="1"/>
          <p:nvPr/>
        </p:nvSpPr>
        <p:spPr>
          <a:xfrm>
            <a:off x="15589192" y="8904348"/>
            <a:ext cx="6554689" cy="3793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73"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4"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5"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Calculating Stability Criteria"/>
          <p:cNvSpPr txBox="1"/>
          <p:nvPr>
            <p:ph type="title"/>
          </p:nvPr>
        </p:nvSpPr>
        <p:spPr>
          <a:prstGeom prst="rect">
            <a:avLst/>
          </a:prstGeom>
        </p:spPr>
        <p:txBody>
          <a:bodyPr/>
          <a:lstStyle/>
          <a:p>
            <a:pPr/>
            <a:r>
              <a:t>Calculating Stability Criteria</a:t>
            </a:r>
          </a:p>
        </p:txBody>
      </p:sp>
      <p:sp>
        <p:nvSpPr>
          <p:cNvPr id="278"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79"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0"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1"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2"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3"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84"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5"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6"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7" name="The linkage   is fixed"/>
          <p:cNvSpPr txBox="1"/>
          <p:nvPr/>
        </p:nvSpPr>
        <p:spPr>
          <a:xfrm>
            <a:off x="6309798"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8" name="Only rotation with   about origin of linkage"/>
          <p:cNvSpPr txBox="1"/>
          <p:nvPr/>
        </p:nvSpPr>
        <p:spPr>
          <a:xfrm>
            <a:off x="6205402" y="9002767"/>
            <a:ext cx="12032608"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89" name="Only rotation with   about origin of linkage"/>
          <p:cNvSpPr txBox="1"/>
          <p:nvPr/>
        </p:nvSpPr>
        <p:spPr>
          <a:xfrm>
            <a:off x="6205402" y="10128835"/>
            <a:ext cx="12032608"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90" name="Only rotation with   about origin of linkage"/>
          <p:cNvSpPr txBox="1"/>
          <p:nvPr/>
        </p:nvSpPr>
        <p:spPr>
          <a:xfrm>
            <a:off x="6205402" y="11251243"/>
            <a:ext cx="1203260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Calculating Stability Criteria"/>
          <p:cNvSpPr txBox="1"/>
          <p:nvPr>
            <p:ph type="title"/>
          </p:nvPr>
        </p:nvSpPr>
        <p:spPr>
          <a:prstGeom prst="rect">
            <a:avLst/>
          </a:prstGeom>
        </p:spPr>
        <p:txBody>
          <a:bodyPr/>
          <a:lstStyle/>
          <a:p>
            <a:pPr/>
            <a:r>
              <a:t>Calculating Stability Criteria</a:t>
            </a:r>
          </a:p>
        </p:txBody>
      </p:sp>
      <p:sp>
        <p:nvSpPr>
          <p:cNvPr id="293"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4"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95"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6"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7"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8"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9"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00"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1"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2"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03"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Calculating Stability Criteria"/>
          <p:cNvSpPr txBox="1"/>
          <p:nvPr>
            <p:ph type="title"/>
          </p:nvPr>
        </p:nvSpPr>
        <p:spPr>
          <a:prstGeom prst="rect">
            <a:avLst/>
          </a:prstGeom>
        </p:spPr>
        <p:txBody>
          <a:bodyPr/>
          <a:lstStyle/>
          <a:p>
            <a:pPr/>
            <a:r>
              <a:t>Calculating Stability Criteria</a:t>
            </a:r>
          </a:p>
        </p:txBody>
      </p:sp>
      <p:sp>
        <p:nvSpPr>
          <p:cNvPr id="306"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07"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8"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9"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0"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11" name="Equation"/>
          <p:cNvSpPr txBox="1"/>
          <p:nvPr/>
        </p:nvSpPr>
        <p:spPr>
          <a:xfrm>
            <a:off x="1296348" y="8054851"/>
            <a:ext cx="1807194" cy="6313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2" name="Equation"/>
          <p:cNvSpPr txBox="1"/>
          <p:nvPr/>
        </p:nvSpPr>
        <p:spPr>
          <a:xfrm>
            <a:off x="1296348" y="9175401"/>
            <a:ext cx="7410343" cy="6253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α</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r</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ω</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ω</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r</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313"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4" name="Equation"/>
          <p:cNvSpPr txBox="1"/>
          <p:nvPr/>
        </p:nvSpPr>
        <p:spPr>
          <a:xfrm>
            <a:off x="1284020" y="11440237"/>
            <a:ext cx="7218477" cy="6313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5" name="The linkage   is fixed"/>
          <p:cNvSpPr txBox="1"/>
          <p:nvPr/>
        </p:nvSpPr>
        <p:spPr>
          <a:xfrm>
            <a:off x="9866773"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16" name="Only rotation with   about origin of linkage"/>
          <p:cNvSpPr txBox="1"/>
          <p:nvPr/>
        </p:nvSpPr>
        <p:spPr>
          <a:xfrm>
            <a:off x="9762376" y="9002767"/>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17" name="Only rotation with   about origin of linkage"/>
          <p:cNvSpPr txBox="1"/>
          <p:nvPr/>
        </p:nvSpPr>
        <p:spPr>
          <a:xfrm>
            <a:off x="9762376" y="10128835"/>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8" name="Only rotation with   about origin of linkage"/>
          <p:cNvSpPr txBox="1"/>
          <p:nvPr/>
        </p:nvSpPr>
        <p:spPr>
          <a:xfrm>
            <a:off x="9762376" y="11254273"/>
            <a:ext cx="11933936"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Calculating Stability Criteria"/>
          <p:cNvSpPr txBox="1"/>
          <p:nvPr>
            <p:ph type="title"/>
          </p:nvPr>
        </p:nvSpPr>
        <p:spPr>
          <a:prstGeom prst="rect">
            <a:avLst/>
          </a:prstGeom>
        </p:spPr>
        <p:txBody>
          <a:bodyPr/>
          <a:lstStyle/>
          <a:p>
            <a:pPr/>
            <a:r>
              <a:t>Calculating Stability Criteria</a:t>
            </a:r>
          </a:p>
        </p:txBody>
      </p:sp>
      <p:sp>
        <p:nvSpPr>
          <p:cNvPr id="321"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22"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23"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4"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5"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26"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27"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Calculating Stability Criteria"/>
          <p:cNvSpPr txBox="1"/>
          <p:nvPr>
            <p:ph type="title"/>
          </p:nvPr>
        </p:nvSpPr>
        <p:spPr>
          <a:prstGeom prst="rect">
            <a:avLst/>
          </a:prstGeom>
        </p:spPr>
        <p:txBody>
          <a:bodyPr/>
          <a:lstStyle/>
          <a:p>
            <a:pPr/>
            <a:r>
              <a:t>Calculating Stability Criteria</a:t>
            </a:r>
          </a:p>
        </p:txBody>
      </p:sp>
      <p:sp>
        <p:nvSpPr>
          <p:cNvPr id="330"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31"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32"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33"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34"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Calculating Stability Criteria"/>
          <p:cNvSpPr txBox="1"/>
          <p:nvPr>
            <p:ph type="title"/>
          </p:nvPr>
        </p:nvSpPr>
        <p:spPr>
          <a:prstGeom prst="rect">
            <a:avLst/>
          </a:prstGeom>
        </p:spPr>
        <p:txBody>
          <a:bodyPr/>
          <a:lstStyle/>
          <a:p>
            <a:pPr/>
            <a:r>
              <a:t>Calculating Stability Criteria</a:t>
            </a:r>
          </a:p>
        </p:txBody>
      </p:sp>
      <p:sp>
        <p:nvSpPr>
          <p:cNvPr id="337"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8"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39" name="stance_dynamics.png" descr="stance_dynamics.png"/>
          <p:cNvPicPr>
            <a:picLocks noChangeAspect="1"/>
          </p:cNvPicPr>
          <p:nvPr/>
        </p:nvPicPr>
        <p:blipFill>
          <a:blip r:embed="rId2">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alculating Stability Criteria"/>
          <p:cNvSpPr txBox="1"/>
          <p:nvPr>
            <p:ph type="title"/>
          </p:nvPr>
        </p:nvSpPr>
        <p:spPr>
          <a:prstGeom prst="rect">
            <a:avLst/>
          </a:prstGeom>
        </p:spPr>
        <p:txBody>
          <a:bodyPr/>
          <a:lstStyle/>
          <a:p>
            <a:pPr/>
            <a:r>
              <a:t>Calculating Stability Criteria</a:t>
            </a:r>
          </a:p>
        </p:txBody>
      </p:sp>
      <p:sp>
        <p:nvSpPr>
          <p:cNvPr id="342"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43"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4"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7"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8"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9"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0"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1"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2"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3"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5"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6"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Calculating Stability Criteria"/>
          <p:cNvSpPr txBox="1"/>
          <p:nvPr>
            <p:ph type="title"/>
          </p:nvPr>
        </p:nvSpPr>
        <p:spPr>
          <a:prstGeom prst="rect">
            <a:avLst/>
          </a:prstGeom>
        </p:spPr>
        <p:txBody>
          <a:bodyPr/>
          <a:lstStyle/>
          <a:p>
            <a:pPr/>
            <a:r>
              <a:t>Calculating Stability Criteria</a:t>
            </a:r>
          </a:p>
        </p:txBody>
      </p:sp>
      <p:sp>
        <p:nvSpPr>
          <p:cNvPr id="359"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94360">
              <a:defRPr sz="3960"/>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300" i="1">
                        <a:solidFill>
                          <a:srgbClr val="000000"/>
                        </a:solidFill>
                        <a:latin typeface="Cambria Math" panose="02040503050406030204" pitchFamily="18" charset="0"/>
                      </a:rPr>
                      <m:t>N</m:t>
                    </m:r>
                  </m:e>
                  <m:lim>
                    <m:r>
                      <a:rPr xmlns:a="http://schemas.openxmlformats.org/drawingml/2006/main" sz="4300" i="1">
                        <a:solidFill>
                          <a:srgbClr val="000000"/>
                        </a:solidFill>
                        <a:latin typeface="Cambria Math" panose="02040503050406030204" pitchFamily="18" charset="0"/>
                      </a:rPr>
                      <m:t>⃗</m:t>
                    </m:r>
                  </m:lim>
                </m:limUpp>
              </m:oMath>
            </a14:m>
            <a:endParaRPr sz="5500"/>
          </a:p>
        </p:txBody>
      </p:sp>
      <p:sp>
        <p:nvSpPr>
          <p:cNvPr id="360"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61"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2"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63"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4"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65"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66"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Calculating Stability Criteria"/>
          <p:cNvSpPr txBox="1"/>
          <p:nvPr>
            <p:ph type="title"/>
          </p:nvPr>
        </p:nvSpPr>
        <p:spPr>
          <a:prstGeom prst="rect">
            <a:avLst/>
          </a:prstGeom>
        </p:spPr>
        <p:txBody>
          <a:bodyPr/>
          <a:lstStyle/>
          <a:p>
            <a:pPr/>
            <a:r>
              <a:t>Calculating Stability Criteria</a:t>
            </a:r>
          </a:p>
        </p:txBody>
      </p:sp>
      <p:sp>
        <p:nvSpPr>
          <p:cNvPr id="369"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70" name="The Inertial Force at the COM is given by  , where   is the acceleration of the COM…"/>
          <p:cNvSpPr txBox="1"/>
          <p:nvPr>
            <p:ph type="body" idx="1"/>
          </p:nvPr>
        </p:nvSpPr>
        <p:spPr>
          <a:prstGeom prst="rect">
            <a:avLst/>
          </a:prstGeom>
        </p:spPr>
        <p:txBody>
          <a:bodyPr/>
          <a:lstStyle/>
          <a:p>
            <a:pPr marL="228600" indent="-228600">
              <a:buSzPct val="100000"/>
              <a:buChar char="•"/>
            </a:pPr>
            <a:r>
              <a:t>The Inertial Force at the COM is given by </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where </a:t>
            </a:r>
            <a14:m>
              <m:oMath>
                <m:limUpp>
                  <m:e>
                    <m:r>
                      <a:rPr xmlns:a="http://schemas.openxmlformats.org/drawingml/2006/main" sz="6050" i="1">
                        <a:solidFill>
                          <a:srgbClr val="000000"/>
                        </a:solidFill>
                        <a:latin typeface="Cambria Math" panose="02040503050406030204" pitchFamily="18" charset="0"/>
                      </a:rPr>
                      <m:t>a</m:t>
                    </m:r>
                  </m:e>
                  <m:lim>
                    <m:r>
                      <a:rPr xmlns:a="http://schemas.openxmlformats.org/drawingml/2006/main" sz="6050" i="1">
                        <a:solidFill>
                          <a:srgbClr val="000000"/>
                        </a:solidFill>
                        <a:latin typeface="Cambria Math" panose="02040503050406030204" pitchFamily="18" charset="0"/>
                      </a:rPr>
                      <m:t>⃗</m:t>
                    </m:r>
                  </m:lim>
                </m:limUpp>
              </m:oMath>
            </a14:m>
            <a:r>
              <a:t> is the acceleration of the COM</a:t>
            </a:r>
          </a:p>
          <a:p>
            <a:pPr marL="228600" indent="-228600">
              <a:buSzPct val="100000"/>
              <a:buChar char="•"/>
            </a:pPr>
            <a:r>
              <a:t>The Moment at COM is given by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r>
              <a:t>, which is calculated by solving the dynamics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olving Quadruped Dynamics"/>
          <p:cNvSpPr txBox="1"/>
          <p:nvPr>
            <p:ph type="title"/>
          </p:nvPr>
        </p:nvSpPr>
        <p:spPr>
          <a:prstGeom prst="rect">
            <a:avLst/>
          </a:prstGeom>
        </p:spPr>
        <p:txBody>
          <a:bodyPr/>
          <a:lstStyle/>
          <a:p>
            <a:pPr/>
            <a:r>
              <a:t>Solving Quadruped Dynamics</a:t>
            </a:r>
          </a:p>
        </p:txBody>
      </p:sp>
      <p:sp>
        <p:nvSpPr>
          <p:cNvPr id="373"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4"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olving Quadruped Dynamics"/>
          <p:cNvSpPr txBox="1"/>
          <p:nvPr>
            <p:ph type="title"/>
          </p:nvPr>
        </p:nvSpPr>
        <p:spPr>
          <a:prstGeom prst="rect">
            <a:avLst/>
          </a:prstGeom>
        </p:spPr>
        <p:txBody>
          <a:bodyPr/>
          <a:lstStyle/>
          <a:p>
            <a:pPr/>
            <a:r>
              <a:t>Solving Quadruped Dynamics</a:t>
            </a:r>
          </a:p>
        </p:txBody>
      </p:sp>
      <p:sp>
        <p:nvSpPr>
          <p:cNvPr id="377"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8" name="Some simplifying assumptions were made to formulate the system of linear equations…"/>
          <p:cNvSpPr txBox="1"/>
          <p:nvPr>
            <p:ph type="body" idx="1"/>
          </p:nvPr>
        </p:nvSpPr>
        <p:spPr>
          <a:prstGeom prst="rect">
            <a:avLst/>
          </a:prstGeom>
        </p:spPr>
        <p:txBody>
          <a:bodyPr/>
          <a:lstStyle/>
          <a:p>
            <a:pPr lvl="4" marL="185165" indent="-185165" defTabSz="668655">
              <a:spcBef>
                <a:spcPts val="1400"/>
              </a:spcBef>
              <a:buSzPct val="100000"/>
              <a:buChar char="•"/>
              <a:defRPr spc="-44" sz="4455"/>
            </a:pPr>
            <a:r>
              <a:t>Some simplifying assumptions were made to formulate the system of linear equations</a:t>
            </a:r>
          </a:p>
          <a:p>
            <a:pPr lvl="4" marL="2540889" indent="-565784" defTabSz="668655">
              <a:spcBef>
                <a:spcPts val="1400"/>
              </a:spcBef>
              <a:buSzPct val="123000"/>
              <a:buChar char="•"/>
              <a:defRPr spc="-44" sz="4455"/>
            </a:pPr>
            <a:r>
              <a:t>A binary factor </a:t>
            </a:r>
            <a14:m>
              <m:oMath>
                <m:sSub>
                  <m:e>
                    <m:r>
                      <a:rPr xmlns:a="http://schemas.openxmlformats.org/drawingml/2006/main" sz="5650" i="1">
                        <a:solidFill>
                          <a:srgbClr val="000000"/>
                        </a:solidFill>
                        <a:latin typeface="Cambria Math" panose="02040503050406030204" pitchFamily="18" charset="0"/>
                      </a:rPr>
                      <m:t>γ</m:t>
                    </m:r>
                  </m:e>
                  <m:sub>
                    <m:r>
                      <a:rPr xmlns:a="http://schemas.openxmlformats.org/drawingml/2006/main" sz="56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0</m:t>
                </m:r>
              </m:oMath>
            </a14:m>
            <a:r>
              <a:t> there is no contact with the ground at the leg, else there is contact</a:t>
            </a:r>
          </a:p>
          <a:p>
            <a:pPr lvl="4" marL="2540889" indent="-565784" defTabSz="668655">
              <a:spcBef>
                <a:spcPts val="1400"/>
              </a:spcBef>
              <a:buSzPct val="123000"/>
              <a:buChar char="•"/>
              <a:defRPr spc="-44" sz="4455"/>
            </a:pPr>
            <a:r>
              <a:t>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j</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a:t>
            </a:r>
          </a:p>
          <a:p>
            <a:pPr lvl="4" marL="2540889" indent="-565784" defTabSz="668655">
              <a:spcBef>
                <a:spcPts val="1400"/>
              </a:spcBef>
              <a:buSzPct val="123000"/>
              <a:buChar char="•"/>
              <a:defRPr spc="-44" sz="4455"/>
            </a:pPr>
            <a:r>
              <a:t>If </a:t>
            </a:r>
            <a14:m>
              <m:oMath>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p>
          <a:p>
            <a:pPr lvl="4" marL="2540889" indent="-565784" defTabSz="668655">
              <a:spcBef>
                <a:spcPts val="1400"/>
              </a:spcBef>
              <a:buSzPct val="123000"/>
              <a:buChar char="•"/>
              <a:defRPr spc="-44" sz="4455"/>
            </a:pPr>
            <a:r>
              <a:t>The resistive force at the hip joint is given by </a:t>
            </a:r>
            <a14:m>
              <m:oMath>
                <m:sSub>
                  <m:e>
                    <m:r>
                      <a:rPr xmlns:a="http://schemas.openxmlformats.org/drawingml/2006/main" sz="5750" i="1">
                        <a:solidFill>
                          <a:srgbClr val="000000"/>
                        </a:solidFill>
                        <a:latin typeface="Cambria Math" panose="02040503050406030204" pitchFamily="18" charset="0"/>
                      </a:rPr>
                      <m:t>ϵ</m:t>
                    </m:r>
                  </m:e>
                  <m:sub>
                    <m:r>
                      <a:rPr xmlns:a="http://schemas.openxmlformats.org/drawingml/2006/main" sz="5750" i="1">
                        <a:solidFill>
                          <a:srgbClr val="000000"/>
                        </a:solidFill>
                        <a:latin typeface="Cambria Math" panose="02040503050406030204" pitchFamily="18" charset="0"/>
                      </a:rPr>
                      <m:t>i</m:t>
                    </m:r>
                  </m:sub>
                </m:sSub>
              </m:oMath>
            </a14:m>
            <a:r>
              <a:t> when leg </a:t>
            </a:r>
            <a14:m>
              <m:oMath>
                <m:r>
                  <a:rPr xmlns:a="http://schemas.openxmlformats.org/drawingml/2006/main" sz="6900" i="1">
                    <a:solidFill>
                      <a:srgbClr val="000000"/>
                    </a:solidFill>
                    <a:latin typeface="Cambria Math" panose="02040503050406030204" pitchFamily="18" charset="0"/>
                  </a:rPr>
                  <m:t>i</m:t>
                </m:r>
              </m:oMath>
            </a14:m>
            <a:r>
              <a:t> is not in contact with the ground</a:t>
            </a:r>
          </a:p>
          <a:p>
            <a:pPr lvl="4" marL="2540889" indent="-565784" defTabSz="668655">
              <a:spcBef>
                <a:spcPts val="1400"/>
              </a:spcBef>
              <a:buSzPct val="123000"/>
              <a:buChar char="•"/>
              <a:defRPr spc="-44" sz="4455"/>
            </a:pPr>
            <a:r>
              <a:t>Movement is on a flat surface with coefficient of friction </a:t>
            </a:r>
            <a14:m>
              <m:oMath>
                <m:r>
                  <a:rPr xmlns:a="http://schemas.openxmlformats.org/drawingml/2006/main" sz="5450" i="1">
                    <a:solidFill>
                      <a:srgbClr val="000000"/>
                    </a:solidFill>
                    <a:latin typeface="Cambria Math" panose="02040503050406030204" pitchFamily="18" charset="0"/>
                  </a:rPr>
                  <m:t>μ</m:t>
                </m:r>
              </m:oMath>
            </a14:m>
          </a:p>
          <a:p>
            <a:pPr lvl="4" marL="2540889" indent="-565784" defTabSz="668655">
              <a:spcBef>
                <a:spcPts val="1400"/>
              </a:spcBef>
              <a:buSzPct val="123000"/>
              <a:buChar char="•"/>
              <a:defRPr spc="-44" sz="4455"/>
            </a:pPr>
            <a:r>
              <a:t>At least two legs are in contact with the ground at all points of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Energy Efficiency Criteria"/>
          <p:cNvSpPr txBox="1"/>
          <p:nvPr>
            <p:ph type="title"/>
          </p:nvPr>
        </p:nvSpPr>
        <p:spPr>
          <a:prstGeom prst="rect">
            <a:avLst/>
          </a:prstGeom>
        </p:spPr>
        <p:txBody>
          <a:bodyPr/>
          <a:lstStyle/>
          <a:p>
            <a:pPr/>
            <a:r>
              <a:t>Energy Efficiency Criteria</a:t>
            </a:r>
          </a:p>
        </p:txBody>
      </p:sp>
      <p:sp>
        <p:nvSpPr>
          <p:cNvPr id="381" name="Calculation of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 </a:t>
            </a:r>
            <a14:m>
              <m:oMath>
                <m:r>
                  <a:rPr xmlns:a="http://schemas.openxmlformats.org/drawingml/2006/main" sz="5350" i="1">
                    <a:solidFill>
                      <a:srgbClr val="000000"/>
                    </a:solidFill>
                    <a:latin typeface="Cambria Math" panose="02040503050406030204" pitchFamily="18" charset="0"/>
                  </a:rPr>
                  <m:t>E</m:t>
                </m:r>
              </m:oMath>
            </a14:m>
          </a:p>
        </p:txBody>
      </p:sp>
      <p:sp>
        <p:nvSpPr>
          <p:cNvPr id="382" name="Energy Criteria E measures the energy efficiency of the quadruped…"/>
          <p:cNvSpPr txBox="1"/>
          <p:nvPr>
            <p:ph type="body" sz="half" idx="1"/>
          </p:nvPr>
        </p:nvSpPr>
        <p:spPr>
          <a:xfrm>
            <a:off x="1206500" y="4243609"/>
            <a:ext cx="13457475" cy="8256012"/>
          </a:xfrm>
          <a:prstGeom prst="rect">
            <a:avLst/>
          </a:prstGeom>
        </p:spPr>
        <p:txBody>
          <a:bodyPr/>
          <a:lstStyle/>
          <a:p>
            <a:pPr marL="523875" indent="-523875" defTabSz="619125">
              <a:spcBef>
                <a:spcPts val="1300"/>
              </a:spcBef>
              <a:buSzPct val="123000"/>
              <a:buChar char="•"/>
              <a:defRPr spc="-41" sz="4125"/>
            </a:pPr>
            <a:r>
              <a:t>Energy Criteria E measures the energy efficiency of the quadruped</a:t>
            </a:r>
          </a:p>
          <a:p>
            <a:pPr marL="523875" indent="-523875" defTabSz="619125">
              <a:spcBef>
                <a:spcPts val="1300"/>
              </a:spcBef>
              <a:buSzPct val="123000"/>
              <a:buChar char="•"/>
              <a:defRPr spc="-41" sz="4125"/>
            </a:pPr>
            <a:r>
              <a:t>The Criteria is inspired by the objective function used in [9]</a:t>
            </a:r>
          </a:p>
          <a:p>
            <a:pPr marL="523875" indent="-523875" defTabSz="619125">
              <a:spcBef>
                <a:spcPts val="1300"/>
              </a:spcBef>
              <a:buSzPct val="123000"/>
              <a:buChar char="•"/>
              <a:defRPr spc="-41" sz="4125"/>
            </a:pPr>
            <a:r>
              <a:t>There are three aspects of the Energy Efficiency Criteria</a:t>
            </a:r>
          </a:p>
          <a:p>
            <a:pPr lvl="1" marL="981075" indent="-523875" defTabSz="619125">
              <a:spcBef>
                <a:spcPts val="1300"/>
              </a:spcBef>
              <a:buSzPct val="123000"/>
              <a:buChar char="•"/>
              <a:defRPr spc="-41" sz="4125"/>
            </a:pPr>
            <a:r>
              <a:t>Mean Power </a:t>
            </a:r>
            <a14:m>
              <m:oMath>
                <m:sSub>
                  <m:e>
                    <m:r>
                      <a:rPr xmlns:a="http://schemas.openxmlformats.org/drawingml/2006/main" sz="5000" i="1">
                        <a:solidFill>
                          <a:srgbClr val="000000"/>
                        </a:solidFill>
                        <a:latin typeface="Cambria Math" panose="02040503050406030204" pitchFamily="18" charset="0"/>
                      </a:rPr>
                      <m:t>P</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r>
              <a:t> </a:t>
            </a:r>
          </a:p>
          <a:p>
            <a:pPr lvl="1" marL="981075" indent="-523875" defTabSz="619125">
              <a:spcBef>
                <a:spcPts val="1300"/>
              </a:spcBef>
              <a:buSzPct val="123000"/>
              <a:buChar char="•"/>
              <a:defRPr spc="-41" sz="4125"/>
            </a:pPr>
            <a:r>
              <a:t>Mean Power Derivation </a:t>
            </a:r>
            <a14:m>
              <m:oMath>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p>
          <a:p>
            <a:pPr lvl="1" marL="981075" indent="-523875" defTabSz="619125">
              <a:spcBef>
                <a:spcPts val="1300"/>
              </a:spcBef>
              <a:buSzPct val="123000"/>
              <a:buChar char="•"/>
              <a:defRPr spc="-41" sz="4125"/>
            </a:pPr>
            <a:r>
              <a:t>Mean Torque Consumption </a:t>
            </a:r>
            <a14:m>
              <m:oMath>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a14:m>
          </a:p>
          <a:p>
            <a:pPr marL="523875" indent="-523875" defTabSz="619125">
              <a:spcBef>
                <a:spcPts val="1300"/>
              </a:spcBef>
              <a:buSzPct val="123000"/>
              <a:buChar char="•"/>
              <a:defRPr spc="-41" sz="4125"/>
            </a:pPr>
            <a14:m>
              <m:oMathPara>
                <m:oMathParaPr>
                  <m:jc m:val="left"/>
                </m:oMathParaPr>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D</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m:oMathPara>
            </a14:m>
            <a:endParaRPr sz="5500"/>
          </a:p>
        </p:txBody>
      </p:sp>
      <p:sp>
        <p:nvSpPr>
          <p:cNvPr id="383" name="Equation"/>
          <p:cNvSpPr txBox="1"/>
          <p:nvPr/>
        </p:nvSpPr>
        <p:spPr>
          <a:xfrm>
            <a:off x="16068524" y="3768392"/>
            <a:ext cx="6417635" cy="155607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j</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oMath>
              </m:oMathPara>
            </a14:m>
            <a:endParaRPr sz="4100"/>
          </a:p>
        </p:txBody>
      </p:sp>
      <p:sp>
        <p:nvSpPr>
          <p:cNvPr id="384" name="Equation"/>
          <p:cNvSpPr txBox="1"/>
          <p:nvPr/>
        </p:nvSpPr>
        <p:spPr>
          <a:xfrm>
            <a:off x="14913108" y="7426604"/>
            <a:ext cx="8728465" cy="18900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D</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rad>
                    <m:radPr>
                      <m:ctrlPr>
                        <a:rPr xmlns:a="http://schemas.openxmlformats.org/drawingml/2006/main" sz="4100" i="1">
                          <a:solidFill>
                            <a:srgbClr val="000000"/>
                          </a:solidFill>
                          <a:latin typeface="Cambria Math" panose="02040503050406030204" pitchFamily="18" charset="0"/>
                        </a:rPr>
                      </m:ctrlPr>
                      <m:degHide m:val="on"/>
                    </m:radPr>
                    <m:deg/>
                    <m:e>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385" name="Equation"/>
          <p:cNvSpPr txBox="1"/>
          <p:nvPr/>
        </p:nvSpPr>
        <p:spPr>
          <a:xfrm>
            <a:off x="16202648" y="11418762"/>
            <a:ext cx="6149387" cy="166993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P</m:t>
                      </m:r>
                    </m:e>
                    <m:sub>
                      <m:r>
                        <a:rPr xmlns:a="http://schemas.openxmlformats.org/drawingml/2006/main" sz="4400" i="1">
                          <a:solidFill>
                            <a:srgbClr val="000000"/>
                          </a:solidFill>
                          <a:latin typeface="Cambria Math" panose="02040503050406030204" pitchFamily="18" charset="0"/>
                        </a:rPr>
                        <m:t>L</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1</m:t>
                      </m:r>
                    </m:num>
                    <m:den>
                      <m:r>
                        <a:rPr xmlns:a="http://schemas.openxmlformats.org/drawingml/2006/main" sz="4400" i="1">
                          <a:solidFill>
                            <a:srgbClr val="000000"/>
                          </a:solidFill>
                          <a:latin typeface="Cambria Math" panose="02040503050406030204" pitchFamily="18" charset="0"/>
                        </a:rPr>
                        <m:t>T</m:t>
                      </m:r>
                    </m:den>
                  </m:f>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4</m:t>
                      </m:r>
                    </m:lim>
                  </m:limUpp>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j</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2</m:t>
                      </m:r>
                    </m:lim>
                  </m:limUpp>
                  <m:sSubSup>
                    <m:e>
                      <m:r>
                        <a:rPr xmlns:a="http://schemas.openxmlformats.org/drawingml/2006/main" sz="4400" i="1">
                          <a:solidFill>
                            <a:srgbClr val="000000"/>
                          </a:solidFill>
                          <a:latin typeface="Cambria Math" panose="02040503050406030204" pitchFamily="18" charset="0"/>
                        </a:rPr>
                        <m:t>∫</m:t>
                      </m:r>
                    </m:e>
                    <m:sub>
                      <m:r>
                        <a:rPr xmlns:a="http://schemas.openxmlformats.org/drawingml/2006/main" sz="4400" i="1">
                          <a:solidFill>
                            <a:srgbClr val="000000"/>
                          </a:solidFill>
                          <a:latin typeface="Cambria Math" panose="02040503050406030204" pitchFamily="18" charset="0"/>
                        </a:rPr>
                        <m:t>0</m:t>
                      </m:r>
                    </m:sub>
                    <m:sup>
                      <m:r>
                        <a:rPr xmlns:a="http://schemas.openxmlformats.org/drawingml/2006/main" sz="4400" i="1">
                          <a:solidFill>
                            <a:srgbClr val="000000"/>
                          </a:solidFill>
                          <a:latin typeface="Cambria Math" panose="02040503050406030204" pitchFamily="18" charset="0"/>
                        </a:rPr>
                        <m:t>T</m:t>
                      </m:r>
                    </m:sup>
                  </m:sSubSup>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τ</m:t>
                      </m:r>
                    </m:e>
                    <m:sub>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t</m:t>
                  </m:r>
                </m:oMath>
              </m:oMathPara>
            </a14:m>
            <a:endParaRPr sz="44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3D model"/>
          <p:cNvSpPr txBox="1"/>
          <p:nvPr>
            <p:ph type="title"/>
          </p:nvPr>
        </p:nvSpPr>
        <p:spPr>
          <a:prstGeom prst="rect">
            <a:avLst/>
          </a:prstGeom>
        </p:spPr>
        <p:txBody>
          <a:bodyPr/>
          <a:lstStyle/>
          <a:p>
            <a:pPr/>
            <a:r>
              <a:t>3D model</a:t>
            </a:r>
          </a:p>
        </p:txBody>
      </p:sp>
      <p:sp>
        <p:nvSpPr>
          <p:cNvPr id="388"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389"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390" name="Screenshot 2020-11-16 at 10.15.12 PM.png" descr="Screenshot 2020-11-16 at 10.15.12 PM.png"/>
          <p:cNvPicPr>
            <a:picLocks noChangeAspect="1"/>
          </p:cNvPicPr>
          <p:nvPr/>
        </p:nvPicPr>
        <p:blipFill>
          <a:blip r:embed="rId2">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3D model"/>
          <p:cNvSpPr txBox="1"/>
          <p:nvPr>
            <p:ph type="title"/>
          </p:nvPr>
        </p:nvSpPr>
        <p:spPr>
          <a:prstGeom prst="rect">
            <a:avLst/>
          </a:prstGeom>
        </p:spPr>
        <p:txBody>
          <a:bodyPr/>
          <a:lstStyle/>
          <a:p>
            <a:pPr/>
            <a:r>
              <a:t>3D model</a:t>
            </a:r>
          </a:p>
        </p:txBody>
      </p:sp>
      <p:sp>
        <p:nvSpPr>
          <p:cNvPr id="393"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394"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395"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PyBullet"/>
          <p:cNvSpPr txBox="1"/>
          <p:nvPr>
            <p:ph type="title"/>
          </p:nvPr>
        </p:nvSpPr>
        <p:spPr>
          <a:prstGeom prst="rect">
            <a:avLst/>
          </a:prstGeom>
        </p:spPr>
        <p:txBody>
          <a:bodyPr/>
          <a:lstStyle/>
          <a:p>
            <a:pPr/>
            <a:r>
              <a:t>PyBullet</a:t>
            </a:r>
          </a:p>
        </p:txBody>
      </p:sp>
      <p:sp>
        <p:nvSpPr>
          <p:cNvPr id="398" name="Collision and Inertia Model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Collision and Inertia Model of the quadruped</a:t>
            </a:r>
          </a:p>
        </p:txBody>
      </p:sp>
      <p:pic>
        <p:nvPicPr>
          <p:cNvPr id="399" name="pybullet_sim.png" descr="pybullet_sim.png"/>
          <p:cNvPicPr>
            <a:picLocks noChangeAspect="1"/>
          </p:cNvPicPr>
          <p:nvPr/>
        </p:nvPicPr>
        <p:blipFill>
          <a:blip r:embed="rId2">
            <a:extLst/>
          </a:blip>
          <a:stretch>
            <a:fillRect/>
          </a:stretch>
        </p:blipFill>
        <p:spPr>
          <a:xfrm>
            <a:off x="13088094" y="3951113"/>
            <a:ext cx="10126411" cy="8092655"/>
          </a:xfrm>
          <a:prstGeom prst="rect">
            <a:avLst/>
          </a:prstGeom>
          <a:ln w="12700">
            <a:miter lim="400000"/>
          </a:ln>
        </p:spPr>
      </p:pic>
      <p:sp>
        <p:nvSpPr>
          <p:cNvPr id="400" name="Collisions in the quadruped to be modelled using simple shapes like cylinder, boxed and spheres…"/>
          <p:cNvSpPr txBox="1"/>
          <p:nvPr/>
        </p:nvSpPr>
        <p:spPr>
          <a:xfrm>
            <a:off x="1303046" y="5347824"/>
            <a:ext cx="11595848" cy="5299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pPr>
            <a:r>
              <a:t>Collisions in the quadruped to be modelled using simple shapes like cylinder, boxed and spheres</a:t>
            </a:r>
          </a:p>
          <a:p>
            <a:pPr marL="228600" indent="-228600">
              <a:buSzPct val="100000"/>
              <a:buChar char="•"/>
            </a:pPr>
            <a:r>
              <a:t>There is a need for a simpler model as the collision model using meshes requires compute power not currently available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ROS and Gazebo"/>
          <p:cNvSpPr txBox="1"/>
          <p:nvPr>
            <p:ph type="title"/>
          </p:nvPr>
        </p:nvSpPr>
        <p:spPr>
          <a:prstGeom prst="rect">
            <a:avLst/>
          </a:prstGeom>
        </p:spPr>
        <p:txBody>
          <a:bodyPr/>
          <a:lstStyle/>
          <a:p>
            <a:pPr/>
            <a:r>
              <a:t>ROS and Gazebo</a:t>
            </a:r>
          </a:p>
        </p:txBody>
      </p:sp>
      <p:sp>
        <p:nvSpPr>
          <p:cNvPr id="403" name="Due to the limitations of the PyBullet API, the environment for RL had to be changed from PyBullet to ROS and Gazebo…"/>
          <p:cNvSpPr txBox="1"/>
          <p:nvPr>
            <p:ph type="body" idx="1"/>
          </p:nvPr>
        </p:nvSpPr>
        <p:spPr>
          <a:xfrm>
            <a:off x="1206500" y="3060732"/>
            <a:ext cx="21971000" cy="9443784"/>
          </a:xfrm>
          <a:prstGeom prst="rect">
            <a:avLst/>
          </a:prstGeom>
        </p:spPr>
        <p:txBody>
          <a:bodyPr/>
          <a:lstStyle/>
          <a:p>
            <a:pPr marL="210311" indent="-210311" defTabSz="759459">
              <a:spcBef>
                <a:spcPts val="1600"/>
              </a:spcBef>
              <a:buSzPct val="100000"/>
              <a:buChar char="•"/>
              <a:defRPr spc="-50" sz="5060"/>
            </a:pPr>
            <a:r>
              <a:t>Due to the limitations of the PyBullet API, the environment for RL had to be changed from PyBullet to ROS and Gazebo</a:t>
            </a:r>
          </a:p>
          <a:p>
            <a:pPr marL="210311" indent="-210311" defTabSz="759459">
              <a:spcBef>
                <a:spcPts val="1600"/>
              </a:spcBef>
              <a:buSzPct val="100000"/>
              <a:buChar char="•"/>
              <a:defRPr spc="-50" sz="5060"/>
            </a:pPr>
            <a:r>
              <a:t>ROS implementation has a much lower simulation to hardware transfer time and Gazebo provides the flexibility of adding sensors into the simulations as needed</a:t>
            </a:r>
          </a:p>
          <a:p>
            <a:pPr marL="210311" indent="-210311" defTabSz="759459">
              <a:spcBef>
                <a:spcPts val="1600"/>
              </a:spcBef>
              <a:buSzPct val="100000"/>
              <a:buChar char="•"/>
              <a:defRPr spc="-50" sz="5060"/>
            </a:pPr>
            <a:r>
              <a:t>Pybullet lacks a forward kinematics module that is needed for computing the future contact positions for the Stability Criteria</a:t>
            </a:r>
          </a:p>
          <a:p>
            <a:pPr marL="210311" indent="-210311" defTabSz="759459">
              <a:spcBef>
                <a:spcPts val="1600"/>
              </a:spcBef>
              <a:buSzPct val="100000"/>
              <a:buChar char="•"/>
              <a:defRPr spc="-50" sz="5060"/>
            </a:pPr>
            <a:r>
              <a:t>MoveIt! Plugin with Gazebo can be very easily be used to get forward as well as inverse kinematics of the quadruped</a:t>
            </a:r>
          </a:p>
          <a:p>
            <a:pPr marL="210311" indent="-210311" defTabSz="759459">
              <a:spcBef>
                <a:spcPts val="1600"/>
              </a:spcBef>
              <a:buSzPct val="100000"/>
              <a:buChar char="•"/>
              <a:defRPr spc="-50" sz="5060"/>
            </a:pPr>
            <a:r>
              <a:t>Gazebo also simplifies Stability Criteria Calculation as it directly provides callbacks for dynamics and kinematics from the physics engine used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ROS and Gazebo"/>
          <p:cNvSpPr txBox="1"/>
          <p:nvPr>
            <p:ph type="title"/>
          </p:nvPr>
        </p:nvSpPr>
        <p:spPr>
          <a:prstGeom prst="rect">
            <a:avLst/>
          </a:prstGeom>
        </p:spPr>
        <p:txBody>
          <a:bodyPr/>
          <a:lstStyle/>
          <a:p>
            <a:pPr/>
            <a:r>
              <a:t>ROS and Gazebo</a:t>
            </a:r>
          </a:p>
        </p:txBody>
      </p:sp>
      <p:sp>
        <p:nvSpPr>
          <p:cNvPr id="406" name="Simplified 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Simplified Quadruped Model</a:t>
            </a:r>
          </a:p>
        </p:txBody>
      </p:sp>
      <p:sp>
        <p:nvSpPr>
          <p:cNvPr id="407" name="The initially developed quadruped URDF model required very high computational power for proper simulation, which is not available…"/>
          <p:cNvSpPr txBox="1"/>
          <p:nvPr>
            <p:ph type="body" sz="half" idx="1"/>
          </p:nvPr>
        </p:nvSpPr>
        <p:spPr>
          <a:xfrm>
            <a:off x="1348680" y="5069767"/>
            <a:ext cx="12004724" cy="6603697"/>
          </a:xfrm>
          <a:prstGeom prst="rect">
            <a:avLst/>
          </a:prstGeom>
        </p:spPr>
        <p:txBody>
          <a:bodyPr/>
          <a:lstStyle/>
          <a:p>
            <a:pPr marL="228600" indent="-228600">
              <a:buSzPct val="100000"/>
              <a:buChar char="•"/>
            </a:pPr>
            <a:r>
              <a:t>The initially developed quadruped URDF model required very high computational power for proper simulation, which is not available</a:t>
            </a:r>
          </a:p>
          <a:p>
            <a:pPr marL="228600" indent="-228600">
              <a:buSzPct val="100000"/>
              <a:buChar char="•"/>
            </a:pPr>
            <a:r>
              <a:t>A simplified URDF model was developed to simulate the kinematics and dynamics of the quadruped</a:t>
            </a:r>
          </a:p>
        </p:txBody>
      </p:sp>
      <p:pic>
        <p:nvPicPr>
          <p:cNvPr id="408" name="simplified_urdf.png" descr="simplified_urdf.png"/>
          <p:cNvPicPr>
            <a:picLocks noChangeAspect="1"/>
          </p:cNvPicPr>
          <p:nvPr/>
        </p:nvPicPr>
        <p:blipFill>
          <a:blip r:embed="rId2">
            <a:extLst/>
          </a:blip>
          <a:stretch>
            <a:fillRect/>
          </a:stretch>
        </p:blipFill>
        <p:spPr>
          <a:xfrm>
            <a:off x="13968685" y="1162438"/>
            <a:ext cx="8504689" cy="6090891"/>
          </a:xfrm>
          <a:prstGeom prst="rect">
            <a:avLst/>
          </a:prstGeom>
          <a:ln w="12700">
            <a:miter lim="400000"/>
          </a:ln>
        </p:spPr>
      </p:pic>
      <p:pic>
        <p:nvPicPr>
          <p:cNvPr id="409" name="simplified_urdf_2.png" descr="simplified_urdf_2.png"/>
          <p:cNvPicPr>
            <a:picLocks noChangeAspect="1"/>
          </p:cNvPicPr>
          <p:nvPr/>
        </p:nvPicPr>
        <p:blipFill>
          <a:blip r:embed="rId3">
            <a:extLst/>
          </a:blip>
          <a:stretch>
            <a:fillRect/>
          </a:stretch>
        </p:blipFill>
        <p:spPr>
          <a:xfrm>
            <a:off x="13958447" y="7234965"/>
            <a:ext cx="8504689" cy="613846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ROS"/>
          <p:cNvSpPr txBox="1"/>
          <p:nvPr>
            <p:ph type="title"/>
          </p:nvPr>
        </p:nvSpPr>
        <p:spPr>
          <a:prstGeom prst="rect">
            <a:avLst/>
          </a:prstGeom>
        </p:spPr>
        <p:txBody>
          <a:bodyPr/>
          <a:lstStyle/>
          <a:p>
            <a:pPr/>
            <a:r>
              <a:t>ROS</a:t>
            </a:r>
          </a:p>
        </p:txBody>
      </p:sp>
      <p:sp>
        <p:nvSpPr>
          <p:cNvPr id="412" name="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a:t>
            </a:r>
          </a:p>
        </p:txBody>
      </p:sp>
      <p:pic>
        <p:nvPicPr>
          <p:cNvPr id="413" name="Image" descr="Image"/>
          <p:cNvPicPr>
            <a:picLocks noChangeAspect="1"/>
          </p:cNvPicPr>
          <p:nvPr/>
        </p:nvPicPr>
        <p:blipFill>
          <a:blip r:embed="rId2">
            <a:extLst/>
          </a:blip>
          <a:stretch>
            <a:fillRect/>
          </a:stretch>
        </p:blipFill>
        <p:spPr>
          <a:xfrm>
            <a:off x="0" y="738000"/>
            <a:ext cx="24384000" cy="12240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ROS"/>
          <p:cNvSpPr txBox="1"/>
          <p:nvPr>
            <p:ph type="title"/>
          </p:nvPr>
        </p:nvSpPr>
        <p:spPr>
          <a:prstGeom prst="rect">
            <a:avLst/>
          </a:prstGeom>
        </p:spPr>
        <p:txBody>
          <a:bodyPr/>
          <a:lstStyle/>
          <a:p>
            <a:pPr lvl="1"/>
            <a:r>
              <a:t>ROS</a:t>
            </a:r>
          </a:p>
        </p:txBody>
      </p:sp>
      <p:sp>
        <p:nvSpPr>
          <p:cNvPr id="416" name="Quadruped Model - Move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 - MoveIt!</a:t>
            </a:r>
          </a:p>
        </p:txBody>
      </p:sp>
      <p:sp>
        <p:nvSpPr>
          <p:cNvPr id="417" name="“MoveIt!” is a ROS path planning package used to plan manipulator paths…"/>
          <p:cNvSpPr txBox="1"/>
          <p:nvPr>
            <p:ph type="body" sz="half" idx="1"/>
          </p:nvPr>
        </p:nvSpPr>
        <p:spPr>
          <a:xfrm>
            <a:off x="1206500" y="4248504"/>
            <a:ext cx="11772973" cy="8256012"/>
          </a:xfrm>
          <a:prstGeom prst="rect">
            <a:avLst/>
          </a:prstGeom>
        </p:spPr>
        <p:txBody>
          <a:bodyPr/>
          <a:lstStyle/>
          <a:p>
            <a:pPr marL="212597" indent="-212597" defTabSz="767715">
              <a:spcBef>
                <a:spcPts val="1600"/>
              </a:spcBef>
              <a:buSzPct val="100000"/>
              <a:buChar char="•"/>
              <a:defRPr spc="-51" sz="5115"/>
            </a:pPr>
            <a:r>
              <a:t>“MoveIt!” is a ROS path planning package used to plan manipulator paths</a:t>
            </a:r>
          </a:p>
          <a:p>
            <a:pPr marL="212597" indent="-212597" defTabSz="767715">
              <a:spcBef>
                <a:spcPts val="1600"/>
              </a:spcBef>
              <a:buSzPct val="100000"/>
              <a:buChar char="•"/>
              <a:defRPr spc="-51" sz="5115"/>
            </a:pPr>
            <a:r>
              <a:t>“MoveIt!” was used to track the position of as end-effector, that is the leg tip as the leg moved from point A to point B</a:t>
            </a:r>
          </a:p>
          <a:p>
            <a:pPr marL="212597" indent="-212597" defTabSz="767715">
              <a:spcBef>
                <a:spcPts val="1600"/>
              </a:spcBef>
              <a:buSzPct val="100000"/>
              <a:buChar char="•"/>
              <a:defRPr spc="-51" sz="5115"/>
            </a:pPr>
            <a:r>
              <a:t>This package was used in the computation of the stability reward and replaced the previous derived kinematics model of the quadruped</a:t>
            </a:r>
          </a:p>
        </p:txBody>
      </p:sp>
      <p:pic>
        <p:nvPicPr>
          <p:cNvPr id="418" name="moveit.png" descr="moveit.png"/>
          <p:cNvPicPr>
            <a:picLocks noChangeAspect="1"/>
          </p:cNvPicPr>
          <p:nvPr/>
        </p:nvPicPr>
        <p:blipFill>
          <a:blip r:embed="rId2">
            <a:extLst/>
          </a:blip>
          <a:stretch>
            <a:fillRect/>
          </a:stretch>
        </p:blipFill>
        <p:spPr>
          <a:xfrm>
            <a:off x="12929766" y="4240245"/>
            <a:ext cx="10282291" cy="6574822"/>
          </a:xfrm>
          <a:prstGeom prst="rect">
            <a:avLst/>
          </a:prstGeom>
          <a:ln w="12700">
            <a:miter lim="400000"/>
          </a:ln>
        </p:spPr>
      </p:pic>
      <p:sp>
        <p:nvSpPr>
          <p:cNvPr id="419" name="Line"/>
          <p:cNvSpPr/>
          <p:nvPr/>
        </p:nvSpPr>
        <p:spPr>
          <a:xfrm>
            <a:off x="14681823" y="3420190"/>
            <a:ext cx="1" cy="4538888"/>
          </a:xfrm>
          <a:prstGeom prst="line">
            <a:avLst/>
          </a:prstGeom>
          <a:ln w="63500">
            <a:solidFill>
              <a:srgbClr val="000000"/>
            </a:solidFill>
            <a:miter lim="400000"/>
            <a:tailEnd type="triangle"/>
          </a:ln>
        </p:spPr>
        <p:txBody>
          <a:bodyPr lIns="50800" tIns="50800" rIns="50800" bIns="50800" anchor="ctr"/>
          <a:lstStyle/>
          <a:p>
            <a:pPr/>
          </a:p>
        </p:txBody>
      </p:sp>
      <p:sp>
        <p:nvSpPr>
          <p:cNvPr id="420" name="Line"/>
          <p:cNvSpPr/>
          <p:nvPr/>
        </p:nvSpPr>
        <p:spPr>
          <a:xfrm flipV="1">
            <a:off x="15187972" y="8536316"/>
            <a:ext cx="1" cy="2833267"/>
          </a:xfrm>
          <a:prstGeom prst="line">
            <a:avLst/>
          </a:prstGeom>
          <a:ln w="63500">
            <a:solidFill>
              <a:srgbClr val="000000"/>
            </a:solidFill>
            <a:miter lim="400000"/>
            <a:tailEnd type="triangle"/>
          </a:ln>
        </p:spPr>
        <p:txBody>
          <a:bodyPr lIns="50800" tIns="50800" rIns="50800" bIns="50800" anchor="ctr"/>
          <a:lstStyle/>
          <a:p>
            <a:pPr/>
          </a:p>
        </p:txBody>
      </p:sp>
      <p:sp>
        <p:nvSpPr>
          <p:cNvPr id="421" name="A"/>
          <p:cNvSpPr txBox="1"/>
          <p:nvPr/>
        </p:nvSpPr>
        <p:spPr>
          <a:xfrm>
            <a:off x="14427162" y="2563179"/>
            <a:ext cx="50932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422" name="B"/>
          <p:cNvSpPr txBox="1"/>
          <p:nvPr/>
        </p:nvSpPr>
        <p:spPr>
          <a:xfrm>
            <a:off x="14922034" y="11354689"/>
            <a:ext cx="53187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OS"/>
          <p:cNvSpPr txBox="1"/>
          <p:nvPr>
            <p:ph type="title"/>
          </p:nvPr>
        </p:nvSpPr>
        <p:spPr>
          <a:prstGeom prst="rect">
            <a:avLst/>
          </a:prstGeom>
        </p:spPr>
        <p:txBody>
          <a:bodyPr/>
          <a:lstStyle/>
          <a:p>
            <a:pPr/>
            <a:r>
              <a:t>ROS</a:t>
            </a:r>
          </a:p>
        </p:txBody>
      </p:sp>
      <p:sp>
        <p:nvSpPr>
          <p:cNvPr id="425" name="Senso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Sensors</a:t>
            </a:r>
          </a:p>
        </p:txBody>
      </p:sp>
      <p:sp>
        <p:nvSpPr>
          <p:cNvPr id="426" name="The following sensors are mounted on the quadruped simulation model:…"/>
          <p:cNvSpPr txBox="1"/>
          <p:nvPr>
            <p:ph type="body" idx="1"/>
          </p:nvPr>
        </p:nvSpPr>
        <p:spPr>
          <a:prstGeom prst="rect">
            <a:avLst/>
          </a:prstGeom>
        </p:spPr>
        <p:txBody>
          <a:bodyPr/>
          <a:lstStyle/>
          <a:p>
            <a:pPr defTabSz="734694">
              <a:spcBef>
                <a:spcPts val="1600"/>
              </a:spcBef>
              <a:defRPr spc="-48" sz="4895"/>
            </a:pPr>
            <a:r>
              <a:t>The following sensors are mounted on the quadruped simulation model:</a:t>
            </a:r>
          </a:p>
          <a:p>
            <a:pPr marL="542544" indent="-203454" defTabSz="734694">
              <a:spcBef>
                <a:spcPts val="1600"/>
              </a:spcBef>
              <a:buSzPct val="100000"/>
              <a:buChar char="•"/>
              <a:defRPr spc="-48" sz="4895"/>
            </a:pPr>
            <a:r>
              <a:t>IMU sensor:</a:t>
            </a:r>
          </a:p>
          <a:p>
            <a:pPr marL="1107694" indent="-203454" defTabSz="734694">
              <a:spcBef>
                <a:spcPts val="1600"/>
              </a:spcBef>
              <a:buSzPct val="100000"/>
              <a:buChar char="•"/>
              <a:defRPr spc="-48" sz="4895"/>
            </a:pPr>
            <a:r>
              <a:t>To obtain orientation, linear acceleration and angular velocity</a:t>
            </a:r>
          </a:p>
          <a:p>
            <a:pPr marL="1107694" indent="-203454" defTabSz="734694">
              <a:spcBef>
                <a:spcPts val="1600"/>
              </a:spcBef>
              <a:buSzPct val="100000"/>
              <a:buChar char="•"/>
              <a:defRPr spc="-48" sz="4895"/>
            </a:pPr>
            <a:r>
              <a:t>Sensed information used to construct robot state</a:t>
            </a:r>
          </a:p>
          <a:p>
            <a:pPr marL="1107694" indent="-203454" defTabSz="734694">
              <a:spcBef>
                <a:spcPts val="1600"/>
              </a:spcBef>
              <a:buSzPct val="100000"/>
              <a:buChar char="•"/>
              <a:defRPr spc="-48" sz="4895"/>
            </a:pPr>
            <a:r>
              <a:t>Mounted at the top of the base link</a:t>
            </a:r>
          </a:p>
          <a:p>
            <a:pPr marL="542544" indent="-203454" defTabSz="734694">
              <a:spcBef>
                <a:spcPts val="1600"/>
              </a:spcBef>
              <a:buSzPct val="100000"/>
              <a:buChar char="•"/>
              <a:defRPr spc="-48" sz="4895"/>
            </a:pPr>
            <a:r>
              <a:t>Contact Sensors</a:t>
            </a:r>
          </a:p>
          <a:p>
            <a:pPr marL="1107694" indent="-203454" defTabSz="734694">
              <a:spcBef>
                <a:spcPts val="1600"/>
              </a:spcBef>
              <a:buSzPct val="100000"/>
              <a:buChar char="•"/>
              <a:defRPr spc="-48" sz="4895"/>
            </a:pPr>
            <a:r>
              <a:t>To obtain Point of contact, normal forces and other contact related information</a:t>
            </a:r>
          </a:p>
          <a:p>
            <a:pPr marL="1107694" indent="-203454" defTabSz="734694">
              <a:spcBef>
                <a:spcPts val="1600"/>
              </a:spcBef>
              <a:buSzPct val="100000"/>
              <a:buChar char="•"/>
              <a:defRPr spc="-48" sz="4895"/>
            </a:pPr>
            <a:r>
              <a:t>Used to compute stability criteria of the reward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Reinforcement Learning"/>
          <p:cNvSpPr txBox="1"/>
          <p:nvPr>
            <p:ph type="title"/>
          </p:nvPr>
        </p:nvSpPr>
        <p:spPr>
          <a:prstGeom prst="rect">
            <a:avLst/>
          </a:prstGeom>
        </p:spPr>
        <p:txBody>
          <a:bodyPr/>
          <a:lstStyle/>
          <a:p>
            <a:pPr/>
            <a:r>
              <a:t>Reinforcement Learning</a:t>
            </a:r>
          </a:p>
        </p:txBody>
      </p:sp>
      <p:sp>
        <p:nvSpPr>
          <p:cNvPr id="429" name="Deep Deterministic Policy Gradi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Deep Deterministic Policy Gradient</a:t>
            </a:r>
          </a:p>
        </p:txBody>
      </p:sp>
      <p:pic>
        <p:nvPicPr>
          <p:cNvPr id="430" name="ddpg.png" descr="ddpg.png"/>
          <p:cNvPicPr>
            <a:picLocks noChangeAspect="1"/>
          </p:cNvPicPr>
          <p:nvPr/>
        </p:nvPicPr>
        <p:blipFill>
          <a:blip r:embed="rId2">
            <a:extLst/>
          </a:blip>
          <a:stretch>
            <a:fillRect/>
          </a:stretch>
        </p:blipFill>
        <p:spPr>
          <a:xfrm>
            <a:off x="3439355" y="4079397"/>
            <a:ext cx="17505290" cy="858443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7912100" y="449923"/>
            <a:ext cx="6433179" cy="1435101"/>
          </a:xfrm>
          <a:prstGeom prst="rect">
            <a:avLst/>
          </a:prstGeom>
        </p:spPr>
        <p:txBody>
          <a:bodyPr/>
          <a:lstStyle/>
          <a:p>
            <a:pPr lvl="2"/>
            <a:r>
              <a:t>Architecture </a:t>
            </a:r>
          </a:p>
        </p:txBody>
      </p:sp>
      <p:sp>
        <p:nvSpPr>
          <p:cNvPr id="165" name="Proposed solution to ensure gait stability"/>
          <p:cNvSpPr txBox="1"/>
          <p:nvPr>
            <p:ph type="body" idx="21"/>
          </p:nvPr>
        </p:nvSpPr>
        <p:spPr>
          <a:xfrm>
            <a:off x="7481541" y="1894305"/>
            <a:ext cx="7294297" cy="1856540"/>
          </a:xfrm>
          <a:prstGeom prst="rect">
            <a:avLst/>
          </a:prstGeom>
          <a:extLst>
            <a:ext uri="{C572A759-6A51-4108-AA02-DFA0A04FC94B}">
              <ma14:wrappingTextBoxFlag xmlns:ma14="http://schemas.microsoft.com/office/mac/drawingml/2011/main" val="1"/>
            </a:ext>
          </a:extLst>
        </p:spPr>
        <p:txBody>
          <a:bodyPr/>
          <a:lstStyle/>
          <a:p>
            <a:pPr/>
            <a:r>
              <a:t>Proposed solution to ensure gait stability</a:t>
            </a:r>
          </a:p>
        </p:txBody>
      </p:sp>
      <p:pic>
        <p:nvPicPr>
          <p:cNvPr id="166" name="architecture.png" descr="architecture.png"/>
          <p:cNvPicPr>
            <a:picLocks noChangeAspect="1"/>
          </p:cNvPicPr>
          <p:nvPr/>
        </p:nvPicPr>
        <p:blipFill>
          <a:blip r:embed="rId2">
            <a:extLst/>
          </a:blip>
          <a:stretch>
            <a:fillRect/>
          </a:stretch>
        </p:blipFill>
        <p:spPr>
          <a:xfrm>
            <a:off x="1557785" y="80895"/>
            <a:ext cx="21268430" cy="1355421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inforcement Learning"/>
          <p:cNvSpPr txBox="1"/>
          <p:nvPr>
            <p:ph type="title"/>
          </p:nvPr>
        </p:nvSpPr>
        <p:spPr>
          <a:prstGeom prst="rect">
            <a:avLst/>
          </a:prstGeom>
        </p:spPr>
        <p:txBody>
          <a:bodyPr/>
          <a:lstStyle/>
          <a:p>
            <a:pPr/>
            <a:r>
              <a:t>Reinforcement Learning</a:t>
            </a:r>
          </a:p>
        </p:txBody>
      </p:sp>
      <p:sp>
        <p:nvSpPr>
          <p:cNvPr id="433"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34" name="Image" descr="Image"/>
          <p:cNvPicPr>
            <a:picLocks noChangeAspect="1"/>
          </p:cNvPicPr>
          <p:nvPr/>
        </p:nvPicPr>
        <p:blipFill>
          <a:blip r:embed="rId2">
            <a:extLst/>
          </a:blip>
          <a:stretch>
            <a:fillRect/>
          </a:stretch>
        </p:blipFill>
        <p:spPr>
          <a:xfrm>
            <a:off x="2025436" y="4426211"/>
            <a:ext cx="20333128" cy="789080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inforcement Learning"/>
          <p:cNvSpPr txBox="1"/>
          <p:nvPr>
            <p:ph type="title"/>
          </p:nvPr>
        </p:nvSpPr>
        <p:spPr>
          <a:prstGeom prst="rect">
            <a:avLst/>
          </a:prstGeom>
        </p:spPr>
        <p:txBody>
          <a:bodyPr/>
          <a:lstStyle/>
          <a:p>
            <a:pPr/>
            <a:r>
              <a:t>Reinforcement Learning</a:t>
            </a:r>
          </a:p>
        </p:txBody>
      </p:sp>
      <p:sp>
        <p:nvSpPr>
          <p:cNvPr id="437"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38" name="Image" descr="Image"/>
          <p:cNvPicPr>
            <a:picLocks noChangeAspect="1"/>
          </p:cNvPicPr>
          <p:nvPr/>
        </p:nvPicPr>
        <p:blipFill>
          <a:blip r:embed="rId2">
            <a:extLst/>
          </a:blip>
          <a:stretch>
            <a:fillRect/>
          </a:stretch>
        </p:blipFill>
        <p:spPr>
          <a:xfrm>
            <a:off x="9718737" y="8083705"/>
            <a:ext cx="13501376" cy="4066297"/>
          </a:xfrm>
          <a:prstGeom prst="rect">
            <a:avLst/>
          </a:prstGeom>
          <a:ln w="12700">
            <a:miter lim="400000"/>
          </a:ln>
        </p:spPr>
      </p:pic>
      <p:sp>
        <p:nvSpPr>
          <p:cNvPr id="439" name="The proposed DDPG model is inspired by the DDPG for the higher level controller for the biped, proposed in [6]…"/>
          <p:cNvSpPr txBox="1"/>
          <p:nvPr>
            <p:ph type="body" sz="half" idx="1"/>
          </p:nvPr>
        </p:nvSpPr>
        <p:spPr>
          <a:xfrm>
            <a:off x="1206500" y="4243609"/>
            <a:ext cx="21971000" cy="3909979"/>
          </a:xfrm>
          <a:prstGeom prst="rect">
            <a:avLst/>
          </a:prstGeom>
        </p:spPr>
        <p:txBody>
          <a:bodyPr/>
          <a:lstStyle/>
          <a:p>
            <a:pPr lvl="4" marL="180594" indent="-180594" defTabSz="652145">
              <a:spcBef>
                <a:spcPts val="1400"/>
              </a:spcBef>
              <a:buSzPct val="100000"/>
              <a:buChar char="•"/>
              <a:defRPr spc="-43" sz="4345"/>
            </a:pPr>
            <a:r>
              <a:t>The proposed DDPG model is inspired by the DDPG for the higher level controller for the biped, proposed in [6]</a:t>
            </a:r>
          </a:p>
          <a:p>
            <a:pPr lvl="4" marL="180594" indent="-180594" defTabSz="652145">
              <a:spcBef>
                <a:spcPts val="1400"/>
              </a:spcBef>
              <a:buSzPct val="100000"/>
              <a:buChar char="•"/>
              <a:defRPr spc="-43" sz="4345"/>
            </a:pPr>
            <a:r>
              <a:t>The CPG model in [6] is tuned using GA instead of inclusion in the DDPG</a:t>
            </a:r>
          </a:p>
          <a:p>
            <a:pPr lvl="4" marL="180594" indent="-180594" defTabSz="652145">
              <a:spcBef>
                <a:spcPts val="1400"/>
              </a:spcBef>
              <a:buSzPct val="100000"/>
              <a:buChar char="•"/>
              <a:defRPr spc="-43" sz="4345"/>
            </a:pPr>
            <a:r>
              <a:t>The Actor Network in [6] produces the </a:t>
            </a:r>
            <a14:m>
              <m:oMath>
                <m:sSub>
                  <m:e>
                    <m:r>
                      <a:rPr xmlns:a="http://schemas.openxmlformats.org/drawingml/2006/main" sz="5300" i="1">
                        <a:solidFill>
                          <a:srgbClr val="000000"/>
                        </a:solidFill>
                        <a:latin typeface="Cambria Math" panose="02040503050406030204" pitchFamily="18" charset="0"/>
                      </a:rPr>
                      <m:t>ψ</m:t>
                    </m:r>
                  </m:e>
                  <m:sub>
                    <m:r>
                      <a:rPr xmlns:a="http://schemas.openxmlformats.org/drawingml/2006/main" sz="5300" i="1">
                        <a:solidFill>
                          <a:srgbClr val="000000"/>
                        </a:solidFill>
                        <a:latin typeface="Cambria Math" panose="02040503050406030204" pitchFamily="18" charset="0"/>
                      </a:rPr>
                      <m:t>l</m:t>
                    </m:r>
                  </m:sub>
                </m:sSub>
              </m:oMath>
            </a14:m>
            <a:r>
              <a:t> and </a:t>
            </a:r>
            <a14:m>
              <m:oMath>
                <m:sSub>
                  <m:e>
                    <m:r>
                      <a:rPr xmlns:a="http://schemas.openxmlformats.org/drawingml/2006/main" sz="5200" i="1">
                        <a:solidFill>
                          <a:srgbClr val="000000"/>
                        </a:solidFill>
                        <a:latin typeface="Cambria Math" panose="02040503050406030204" pitchFamily="18" charset="0"/>
                      </a:rPr>
                      <m:t>ψ</m:t>
                    </m:r>
                  </m:e>
                  <m:sub>
                    <m:r>
                      <a:rPr xmlns:a="http://schemas.openxmlformats.org/drawingml/2006/main" sz="5200" i="1">
                        <a:solidFill>
                          <a:srgbClr val="000000"/>
                        </a:solidFill>
                        <a:latin typeface="Cambria Math" panose="02040503050406030204" pitchFamily="18" charset="0"/>
                      </a:rPr>
                      <m:t>r</m:t>
                    </m:r>
                  </m:sub>
                </m:sSub>
              </m:oMath>
            </a14:m>
            <a:r>
              <a:t> which are used to steer the biped by modifying the gait signal according to the following equations:</a:t>
            </a:r>
            <a:endParaRPr sz="5500"/>
          </a:p>
        </p:txBody>
      </p:sp>
      <p:sp>
        <p:nvSpPr>
          <p:cNvPr id="440" name="The proposed DDPG model combines CPG and MLP training to tune gait generation in a single step"/>
          <p:cNvSpPr txBox="1"/>
          <p:nvPr/>
        </p:nvSpPr>
        <p:spPr>
          <a:xfrm>
            <a:off x="1229901" y="9882597"/>
            <a:ext cx="8335259" cy="2167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marL="192023" indent="-192023" defTabSz="693419">
              <a:lnSpc>
                <a:spcPct val="100000"/>
              </a:lnSpc>
              <a:spcBef>
                <a:spcPts val="1500"/>
              </a:spcBef>
              <a:buSzPct val="100000"/>
              <a:buChar char="•"/>
              <a:defRPr spc="-40" sz="4032"/>
            </a:pPr>
            <a:r>
              <a:t>The proposed DDPG model combines CPG and MLP training to tune gait generation in a single step</a:t>
            </a:r>
          </a:p>
        </p:txBody>
      </p:sp>
      <p:sp>
        <p:nvSpPr>
          <p:cNvPr id="441" name="Critic Network in [6]"/>
          <p:cNvSpPr txBox="1"/>
          <p:nvPr/>
        </p:nvSpPr>
        <p:spPr>
          <a:xfrm>
            <a:off x="13731558" y="12173903"/>
            <a:ext cx="54757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Critic Network in [6]</a:t>
            </a:r>
          </a:p>
        </p:txBody>
      </p:sp>
      <p:pic>
        <p:nvPicPr>
          <p:cNvPr id="442" name="Image" descr="Image"/>
          <p:cNvPicPr>
            <a:picLocks noChangeAspect="1"/>
          </p:cNvPicPr>
          <p:nvPr/>
        </p:nvPicPr>
        <p:blipFill>
          <a:blip r:embed="rId3">
            <a:extLst/>
          </a:blip>
          <a:stretch>
            <a:fillRect/>
          </a:stretch>
        </p:blipFill>
        <p:spPr>
          <a:xfrm>
            <a:off x="3072498" y="8170098"/>
            <a:ext cx="4311834" cy="169598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inforcement Learning"/>
          <p:cNvSpPr txBox="1"/>
          <p:nvPr>
            <p:ph type="title"/>
          </p:nvPr>
        </p:nvSpPr>
        <p:spPr>
          <a:prstGeom prst="rect">
            <a:avLst/>
          </a:prstGeom>
        </p:spPr>
        <p:txBody>
          <a:bodyPr/>
          <a:lstStyle/>
          <a:p>
            <a:pPr/>
            <a:r>
              <a:t>Reinforcement Learning</a:t>
            </a:r>
          </a:p>
        </p:txBody>
      </p:sp>
      <p:sp>
        <p:nvSpPr>
          <p:cNvPr id="445" name="Actor Network"/>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a:t>
            </a:r>
          </a:p>
        </p:txBody>
      </p:sp>
      <p:sp>
        <p:nvSpPr>
          <p:cNvPr id="446" name="will be the joint activations produced by the network at timestep t…"/>
          <p:cNvSpPr txBox="1"/>
          <p:nvPr/>
        </p:nvSpPr>
        <p:spPr>
          <a:xfrm>
            <a:off x="16451552" y="2984637"/>
            <a:ext cx="6971296" cy="5796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3750" i="1">
                        <a:solidFill>
                          <a:srgbClr val="000000"/>
                        </a:solidFill>
                        <a:latin typeface="Cambria Math" panose="02040503050406030204" pitchFamily="18" charset="0"/>
                      </a:rPr>
                      <m:t>A</m:t>
                    </m:r>
                  </m:e>
                  <m:sub>
                    <m:r>
                      <a:rPr xmlns:a="http://schemas.openxmlformats.org/drawingml/2006/main" sz="3750" i="1">
                        <a:solidFill>
                          <a:srgbClr val="000000"/>
                        </a:solidFill>
                        <a:latin typeface="Cambria Math" panose="02040503050406030204" pitchFamily="18" charset="0"/>
                      </a:rPr>
                      <m:t>t</m:t>
                    </m:r>
                  </m:sub>
                </m:sSub>
              </m:oMath>
            </a14:m>
            <a:r>
              <a:t> will be the joint activations produced by the network at timestep t</a:t>
            </a:r>
          </a:p>
          <a:p>
            <a:pPr marL="228600" indent="-228600" defTabSz="825500">
              <a:lnSpc>
                <a:spcPct val="100000"/>
              </a:lnSpc>
              <a:spcBef>
                <a:spcPts val="1800"/>
              </a:spcBef>
              <a:buSzPct val="100000"/>
              <a:buChar char="•"/>
              <a:defRPr spc="-34" sz="3400"/>
            </a:pPr>
            <a14:m>
              <m:oMath>
                <m:sSub>
                  <m:e>
                    <m:r>
                      <a:rPr xmlns:a="http://schemas.openxmlformats.org/drawingml/2006/main" sz="3950" i="1">
                        <a:solidFill>
                          <a:srgbClr val="000000"/>
                        </a:solidFill>
                        <a:latin typeface="Cambria Math" panose="02040503050406030204" pitchFamily="18" charset="0"/>
                      </a:rPr>
                      <m:t>A</m:t>
                    </m:r>
                  </m:e>
                  <m:sub>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sub>
                </m:sSub>
              </m:oMath>
            </a14:m>
            <a:r>
              <a:t> are used only for reward calculation and then discarded</a:t>
            </a:r>
          </a:p>
          <a:p>
            <a:pPr marL="228600" indent="-228600" defTabSz="825500">
              <a:lnSpc>
                <a:spcPct val="100000"/>
              </a:lnSpc>
              <a:spcBef>
                <a:spcPts val="1800"/>
              </a:spcBef>
              <a:buSzPct val="100000"/>
              <a:buChar char="•"/>
              <a:defRPr spc="-34" sz="3400"/>
            </a:pP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is produced by the CPG at timestep t</a:t>
            </a:r>
          </a:p>
          <a:p>
            <a:pPr marL="228600" indent="-228600" defTabSz="825500">
              <a:lnSpc>
                <a:spcPct val="100000"/>
              </a:lnSpc>
              <a:spcBef>
                <a:spcPts val="1800"/>
              </a:spcBef>
              <a:buSzPct val="100000"/>
              <a:buChar char="•"/>
              <a:defRPr spc="-34" sz="3400"/>
            </a:pPr>
            <a:r>
              <a:t>State produced by the CPG after timestep t are discarded </a:t>
            </a:r>
          </a:p>
        </p:txBody>
      </p:sp>
      <p:sp>
        <p:nvSpPr>
          <p:cNvPr id="447" name="Unrolled Actor Network"/>
          <p:cNvSpPr txBox="1"/>
          <p:nvPr/>
        </p:nvSpPr>
        <p:spPr>
          <a:xfrm>
            <a:off x="7640708" y="12813701"/>
            <a:ext cx="672752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Unrolled Actor Network</a:t>
            </a:r>
          </a:p>
        </p:txBody>
      </p:sp>
      <p:sp>
        <p:nvSpPr>
          <p:cNvPr id="448" name="Such implementation of the Actor Network produces a sliding time window over   actions taken by the quadruped around any timestep t"/>
          <p:cNvSpPr txBox="1"/>
          <p:nvPr/>
        </p:nvSpPr>
        <p:spPr>
          <a:xfrm>
            <a:off x="16364987" y="10851499"/>
            <a:ext cx="7144426" cy="2531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defRPr sz="3400"/>
            </a:pPr>
            <a:r>
              <a:t>Such implementation of the Actor Network produces a sliding time window over </a:t>
            </a:r>
            <a14:m>
              <m:oMath>
                <m:r>
                  <a:rPr xmlns:a="http://schemas.openxmlformats.org/drawingml/2006/main" sz="4300" i="1">
                    <a:solidFill>
                      <a:srgbClr val="000000"/>
                    </a:solidFill>
                    <a:latin typeface="Cambria Math" panose="02040503050406030204" pitchFamily="18" charset="0"/>
                  </a:rPr>
                  <m:t>2</m:t>
                </m:r>
                <m:r>
                  <a:rPr xmlns:a="http://schemas.openxmlformats.org/drawingml/2006/main" sz="4300" i="1">
                    <a:solidFill>
                      <a:srgbClr val="000000"/>
                    </a:solidFill>
                    <a:latin typeface="Cambria Math" panose="02040503050406030204" pitchFamily="18" charset="0"/>
                  </a:rPr>
                  <m:t>T</m:t>
                </m:r>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1</m:t>
                </m:r>
              </m:oMath>
            </a14:m>
            <a:r>
              <a:t> actions taken by the quadruped around any timestep t</a:t>
            </a:r>
          </a:p>
        </p:txBody>
      </p:sp>
      <p:pic>
        <p:nvPicPr>
          <p:cNvPr id="449" name="actor_rnn.png" descr="actor_rnn.png"/>
          <p:cNvPicPr>
            <a:picLocks noChangeAspect="1"/>
          </p:cNvPicPr>
          <p:nvPr/>
        </p:nvPicPr>
        <p:blipFill>
          <a:blip r:embed="rId2">
            <a:extLst/>
          </a:blip>
          <a:stretch>
            <a:fillRect/>
          </a:stretch>
        </p:blipFill>
        <p:spPr>
          <a:xfrm>
            <a:off x="1029044" y="3573778"/>
            <a:ext cx="19734091" cy="925857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Reinforcement Learning"/>
          <p:cNvSpPr txBox="1"/>
          <p:nvPr>
            <p:ph type="title"/>
          </p:nvPr>
        </p:nvSpPr>
        <p:spPr>
          <a:prstGeom prst="rect">
            <a:avLst/>
          </a:prstGeom>
        </p:spPr>
        <p:txBody>
          <a:bodyPr/>
          <a:lstStyle/>
          <a:p>
            <a:pPr/>
            <a:r>
              <a:t>Reinforcement Learning</a:t>
            </a:r>
          </a:p>
        </p:txBody>
      </p:sp>
      <p:sp>
        <p:nvSpPr>
          <p:cNvPr id="452" name="Snapshot of Actor Network during inference, at time 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 step t</a:t>
            </a:r>
          </a:p>
        </p:txBody>
      </p:sp>
      <p:pic>
        <p:nvPicPr>
          <p:cNvPr id="453" name="actor_t.png" descr="actor_t.png"/>
          <p:cNvPicPr>
            <a:picLocks noChangeAspect="1"/>
          </p:cNvPicPr>
          <p:nvPr/>
        </p:nvPicPr>
        <p:blipFill>
          <a:blip r:embed="rId2">
            <a:extLst/>
          </a:blip>
          <a:stretch>
            <a:fillRect/>
          </a:stretch>
        </p:blipFill>
        <p:spPr>
          <a:xfrm>
            <a:off x="1358900" y="3422650"/>
            <a:ext cx="21971000" cy="945855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Reinforcement Learning"/>
          <p:cNvSpPr txBox="1"/>
          <p:nvPr>
            <p:ph type="title"/>
          </p:nvPr>
        </p:nvSpPr>
        <p:spPr>
          <a:prstGeom prst="rect">
            <a:avLst/>
          </a:prstGeom>
        </p:spPr>
        <p:txBody>
          <a:bodyPr/>
          <a:lstStyle/>
          <a:p>
            <a:pPr/>
            <a:r>
              <a:t>Reinforcement Learning</a:t>
            </a:r>
          </a:p>
        </p:txBody>
      </p:sp>
      <p:sp>
        <p:nvSpPr>
          <p:cNvPr id="456"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457" name="The output of the Robot State Encoding Network and the CPG are of the same size, that is the number of oscillators in the CPG…"/>
          <p:cNvSpPr txBox="1"/>
          <p:nvPr>
            <p:ph type="body" idx="1"/>
          </p:nvPr>
        </p:nvSpPr>
        <p:spPr>
          <a:xfrm>
            <a:off x="1274637" y="4640493"/>
            <a:ext cx="21834726" cy="7462245"/>
          </a:xfrm>
          <a:prstGeom prst="rect">
            <a:avLst/>
          </a:prstGeom>
        </p:spPr>
        <p:txBody>
          <a:bodyPr/>
          <a:lstStyle/>
          <a:p>
            <a:pPr marL="228600" indent="-228600">
              <a:buSzPct val="100000"/>
              <a:buChar char="•"/>
            </a:pPr>
            <a:r>
              <a:t>The output of the Robot State Encoding Network and the CPG are of the same size, that is the number of oscillators in the CPG</a:t>
            </a:r>
          </a:p>
          <a:p>
            <a:pPr marL="228600" indent="-228600">
              <a:buSzPct val="100000"/>
              <a:buChar char="•"/>
            </a:pPr>
            <a:r>
              <a:t>The Robot State Encoding Network Output has to be converted into a complex number before it is passed to the complex dense layer</a:t>
            </a:r>
          </a:p>
          <a:p>
            <a:pPr marL="228600" indent="-228600">
              <a:buSzPct val="100000"/>
              <a:buChar char="•"/>
            </a:pPr>
            <a:r>
              <a:t>Both the complex dense layers before the Complex MLP output a vector of the same size, which is added and consequently passed to the Complex MLP as input and passed onto the next iteration as state of the intermediate RNN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Reinforcement Learning"/>
          <p:cNvSpPr txBox="1"/>
          <p:nvPr>
            <p:ph type="title"/>
          </p:nvPr>
        </p:nvSpPr>
        <p:spPr>
          <a:prstGeom prst="rect">
            <a:avLst/>
          </a:prstGeom>
        </p:spPr>
        <p:txBody>
          <a:bodyPr/>
          <a:lstStyle/>
          <a:p>
            <a:pPr/>
            <a:r>
              <a:t>Reinforcement Learning</a:t>
            </a:r>
          </a:p>
        </p:txBody>
      </p:sp>
      <p:sp>
        <p:nvSpPr>
          <p:cNvPr id="460"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461" name="The Actor gives two outputs   and…"/>
          <p:cNvSpPr txBox="1"/>
          <p:nvPr>
            <p:ph type="body" idx="1"/>
          </p:nvPr>
        </p:nvSpPr>
        <p:spPr>
          <a:xfrm>
            <a:off x="1182803" y="3544184"/>
            <a:ext cx="21834725" cy="8960332"/>
          </a:xfrm>
          <a:prstGeom prst="rect">
            <a:avLst/>
          </a:prstGeom>
        </p:spPr>
        <p:txBody>
          <a:bodyPr/>
          <a:lstStyle/>
          <a:p>
            <a:pPr marL="228600" indent="-228600">
              <a:buSzPct val="100000"/>
              <a:buChar char="•"/>
            </a:pPr>
            <a:r>
              <a:t>The Actor gives two outputs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and </a:t>
            </a: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p>
          <a:p>
            <a:pPr marL="228600" indent="-228600">
              <a:buSzPct val="100000"/>
              <a:buChar char="•"/>
            </a:pP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is the normalised gait amplitude. The gait amplitude is limited within a range of </a:t>
            </a:r>
            <a14:m>
              <m:oMath>
                <m:r>
                  <a:rPr xmlns:a="http://schemas.openxmlformats.org/drawingml/2006/main" sz="6700" i="1">
                    <a:solidFill>
                      <a:srgbClr val="000000"/>
                    </a:solidFill>
                    <a:latin typeface="Cambria Math" panose="02040503050406030204" pitchFamily="18" charset="0"/>
                  </a:rPr>
                  <m:t>[</m:t>
                </m:r>
                <m:r>
                  <a:rPr xmlns:a="http://schemas.openxmlformats.org/drawingml/2006/main" sz="6700" i="1">
                    <a:solidFill>
                      <a:srgbClr val="000000"/>
                    </a:solidFill>
                    <a:latin typeface="Cambria Math" panose="02040503050406030204" pitchFamily="18" charset="0"/>
                  </a:rPr>
                  <m:t>0,</m:t>
                </m:r>
                <m:f>
                  <m:fPr>
                    <m:ctrlPr>
                      <a:rPr xmlns:a="http://schemas.openxmlformats.org/drawingml/2006/main" sz="6700" i="1">
                        <a:solidFill>
                          <a:srgbClr val="000000"/>
                        </a:solidFill>
                        <a:latin typeface="Cambria Math" panose="02040503050406030204" pitchFamily="18" charset="0"/>
                      </a:rPr>
                    </m:ctrlPr>
                    <m:type m:val="bar"/>
                  </m:fPr>
                  <m:num>
                    <m:r>
                      <a:rPr xmlns:a="http://schemas.openxmlformats.org/drawingml/2006/main" sz="6700" i="1">
                        <a:solidFill>
                          <a:srgbClr val="000000"/>
                        </a:solidFill>
                        <a:latin typeface="Cambria Math" panose="02040503050406030204" pitchFamily="18" charset="0"/>
                      </a:rPr>
                      <m:t>π</m:t>
                    </m:r>
                  </m:num>
                  <m:den>
                    <m:r>
                      <a:rPr xmlns:a="http://schemas.openxmlformats.org/drawingml/2006/main" sz="6700" i="1">
                        <a:solidFill>
                          <a:srgbClr val="000000"/>
                        </a:solidFill>
                        <a:latin typeface="Cambria Math" panose="02040503050406030204" pitchFamily="18" charset="0"/>
                      </a:rPr>
                      <m:t>3</m:t>
                    </m:r>
                  </m:den>
                </m:f>
                <m:r>
                  <a:rPr xmlns:a="http://schemas.openxmlformats.org/drawingml/2006/main" sz="6700" i="1">
                    <a:solidFill>
                      <a:srgbClr val="000000"/>
                    </a:solidFill>
                    <a:latin typeface="Cambria Math" panose="02040503050406030204" pitchFamily="18" charset="0"/>
                  </a:rPr>
                  <m:t>]</m:t>
                </m:r>
              </m:oMath>
            </a14:m>
            <a:r>
              <a:t>. </a:t>
            </a:r>
            <a14:m>
              <m:oMath>
                <m:sSub>
                  <m:e>
                    <m:r>
                      <a:rPr xmlns:a="http://schemas.openxmlformats.org/drawingml/2006/main" sz="6800" i="1">
                        <a:solidFill>
                          <a:srgbClr val="000000"/>
                        </a:solidFill>
                        <a:latin typeface="Cambria Math" panose="02040503050406030204" pitchFamily="18" charset="0"/>
                      </a:rPr>
                      <m:t>μ</m:t>
                    </m:r>
                  </m:e>
                  <m:sub>
                    <m:r>
                      <a:rPr xmlns:a="http://schemas.openxmlformats.org/drawingml/2006/main" sz="6800" i="1">
                        <a:solidFill>
                          <a:srgbClr val="000000"/>
                        </a:solidFill>
                        <a:latin typeface="Cambria Math" panose="02040503050406030204" pitchFamily="18" charset="0"/>
                      </a:rPr>
                      <m:t>a</m:t>
                    </m:r>
                  </m:sub>
                </m:sSub>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1</m:t>
                </m:r>
              </m:oMath>
            </a14:m>
            <a:r>
              <a:t> implies amplitude of </a:t>
            </a:r>
            <a14:m>
              <m:oMath>
                <m:f>
                  <m:fPr>
                    <m:ctrlPr>
                      <a:rPr xmlns:a="http://schemas.openxmlformats.org/drawingml/2006/main" sz="6600" i="1">
                        <a:solidFill>
                          <a:srgbClr val="000000"/>
                        </a:solidFill>
                        <a:latin typeface="Cambria Math" panose="02040503050406030204" pitchFamily="18" charset="0"/>
                      </a:rPr>
                    </m:ctrlPr>
                    <m:type m:val="bar"/>
                  </m:fPr>
                  <m:num>
                    <m:r>
                      <a:rPr xmlns:a="http://schemas.openxmlformats.org/drawingml/2006/main" sz="6600" i="1">
                        <a:solidFill>
                          <a:srgbClr val="000000"/>
                        </a:solidFill>
                        <a:latin typeface="Cambria Math" panose="02040503050406030204" pitchFamily="18" charset="0"/>
                      </a:rPr>
                      <m:t>π</m:t>
                    </m:r>
                  </m:num>
                  <m:den>
                    <m:r>
                      <a:rPr xmlns:a="http://schemas.openxmlformats.org/drawingml/2006/main" sz="6600" i="1">
                        <a:solidFill>
                          <a:srgbClr val="000000"/>
                        </a:solidFill>
                        <a:latin typeface="Cambria Math" panose="02040503050406030204" pitchFamily="18" charset="0"/>
                      </a:rPr>
                      <m:t>3</m:t>
                    </m:r>
                  </m:den>
                </m:f>
              </m:oMath>
            </a14:m>
          </a:p>
          <a:p>
            <a:pPr marL="228600" indent="-228600">
              <a:buSzPct val="100000"/>
              <a:buChar char="•"/>
            </a:pP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r>
              <a:t> is the normalised gait signal</a:t>
            </a:r>
          </a:p>
          <a:p>
            <a:pPr marL="228600" indent="-228600">
              <a:buSzPct val="100000"/>
              <a:buChar char="•"/>
            </a:pPr>
            <a:r>
              <a:t>The vector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r>
                  <a:rPr xmlns:a="http://schemas.openxmlformats.org/drawingml/2006/main" sz="6500" i="1">
                    <a:solidFill>
                      <a:srgbClr val="000000"/>
                    </a:solidFill>
                    <a:latin typeface="Cambria Math" panose="02040503050406030204" pitchFamily="18" charset="0"/>
                  </a:rPr>
                  <m:t>∘</m:t>
                </m:r>
                <m:sSub>
                  <m:e>
                    <m:r>
                      <a:rPr xmlns:a="http://schemas.openxmlformats.org/drawingml/2006/main" sz="6500" i="1">
                        <a:solidFill>
                          <a:srgbClr val="000000"/>
                        </a:solidFill>
                        <a:latin typeface="Cambria Math" panose="02040503050406030204" pitchFamily="18" charset="0"/>
                      </a:rPr>
                      <m:t>A</m:t>
                    </m:r>
                  </m:e>
                  <m:sub>
                    <m:r>
                      <a:rPr xmlns:a="http://schemas.openxmlformats.org/drawingml/2006/main" sz="6500" i="1">
                        <a:solidFill>
                          <a:srgbClr val="000000"/>
                        </a:solidFill>
                        <a:latin typeface="Cambria Math" panose="02040503050406030204" pitchFamily="18" charset="0"/>
                      </a:rPr>
                      <m:t>t</m:t>
                    </m:r>
                  </m:sub>
                </m:sSub>
              </m:oMath>
            </a14:m>
            <a:r>
              <a:t> is fed to the quadruped for gait generation</a:t>
            </a:r>
          </a:p>
          <a:p>
            <a:pPr marL="228600" indent="-228600">
              <a:buSzPct val="100000"/>
              <a:buChar char="•"/>
            </a:pPr>
            <a:r>
              <a:t>The Normalisation is performed to improve convergence of the Actor model during pre-training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einforcement Learning"/>
          <p:cNvSpPr txBox="1"/>
          <p:nvPr>
            <p:ph type="title"/>
          </p:nvPr>
        </p:nvSpPr>
        <p:spPr>
          <a:prstGeom prst="rect">
            <a:avLst/>
          </a:prstGeom>
        </p:spPr>
        <p:txBody>
          <a:bodyPr/>
          <a:lstStyle/>
          <a:p>
            <a:pPr/>
            <a:r>
              <a:t>Reinforcement Learning</a:t>
            </a:r>
          </a:p>
        </p:txBody>
      </p:sp>
      <p:sp>
        <p:nvSpPr>
          <p:cNvPr id="464" name="Actor Network: Oscillator Layer"/>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 Oscillator Layer</a:t>
            </a:r>
          </a:p>
        </p:txBody>
      </p:sp>
      <p:sp>
        <p:nvSpPr>
          <p:cNvPr id="465" name="Equation"/>
          <p:cNvSpPr txBox="1"/>
          <p:nvPr/>
        </p:nvSpPr>
        <p:spPr>
          <a:xfrm>
            <a:off x="15584904" y="4236189"/>
            <a:ext cx="5299279" cy="6431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r>
                        <a:rPr xmlns:a="http://schemas.openxmlformats.org/drawingml/2006/main" sz="4800" i="1">
                          <a:solidFill>
                            <a:srgbClr val="000000"/>
                          </a:solidFill>
                          <a:latin typeface="Cambria Math" panose="02040503050406030204" pitchFamily="18" charset="0"/>
                        </a:rPr>
                        <m:t>z</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ω</m:t>
                  </m:r>
                </m:oMath>
              </m:oMathPara>
            </a14:m>
            <a:endParaRPr sz="4800"/>
          </a:p>
        </p:txBody>
      </p:sp>
      <p:sp>
        <p:nvSpPr>
          <p:cNvPr id="466" name="Equation"/>
          <p:cNvSpPr txBox="1"/>
          <p:nvPr/>
        </p:nvSpPr>
        <p:spPr>
          <a:xfrm>
            <a:off x="13807800" y="7902891"/>
            <a:ext cx="8853489" cy="6882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467" name="Equation"/>
          <p:cNvSpPr txBox="1"/>
          <p:nvPr/>
        </p:nvSpPr>
        <p:spPr>
          <a:xfrm>
            <a:off x="14034436" y="9142741"/>
            <a:ext cx="8400217" cy="6882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468" name="Hopf Oscillator was used within the Oscillator layer…"/>
          <p:cNvSpPr txBox="1"/>
          <p:nvPr>
            <p:ph type="body" sz="half" idx="1"/>
          </p:nvPr>
        </p:nvSpPr>
        <p:spPr>
          <a:xfrm>
            <a:off x="1158912" y="4362093"/>
            <a:ext cx="11303197" cy="8019044"/>
          </a:xfrm>
          <a:prstGeom prst="rect">
            <a:avLst/>
          </a:prstGeom>
        </p:spPr>
        <p:txBody>
          <a:bodyPr/>
          <a:lstStyle/>
          <a:p>
            <a:pPr lvl="4" marL="205739" indent="-205739" defTabSz="742950">
              <a:spcBef>
                <a:spcPts val="1600"/>
              </a:spcBef>
              <a:buSzPct val="100000"/>
              <a:buChar char="•"/>
              <a:defRPr spc="-49" sz="4950"/>
            </a:pPr>
            <a:r>
              <a:t>Hopf Oscillator was used within the Oscillator layer</a:t>
            </a:r>
          </a:p>
          <a:p>
            <a:pPr lvl="4" marL="205739" indent="-205739" defTabSz="742950">
              <a:spcBef>
                <a:spcPts val="1600"/>
              </a:spcBef>
              <a:buSzPct val="100000"/>
              <a:buChar char="•"/>
              <a:defRPr spc="-49" sz="4950"/>
            </a:pPr>
            <a:r>
              <a:t>The oscillator was chosen because of its limit cycle behaviour at all parameter values</a:t>
            </a:r>
          </a:p>
          <a:p>
            <a:pPr lvl="4" marL="205739" indent="-205739" defTabSz="742950">
              <a:spcBef>
                <a:spcPts val="1600"/>
              </a:spcBef>
              <a:buSzPct val="100000"/>
              <a:buChar char="•"/>
              <a:defRPr spc="-49" sz="4950"/>
            </a:pPr>
            <a:r>
              <a:t>A Oscillator Layer serves as the recurrent layer within the actor and generates the basis signals which are then combined by the complex MLP to produce the gait signal</a:t>
            </a:r>
          </a:p>
        </p:txBody>
      </p:sp>
      <p:sp>
        <p:nvSpPr>
          <p:cNvPr id="469" name="Complex Equation of Hopf Oscillator"/>
          <p:cNvSpPr txBox="1"/>
          <p:nvPr/>
        </p:nvSpPr>
        <p:spPr>
          <a:xfrm>
            <a:off x="12960280" y="5201100"/>
            <a:ext cx="10548529"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Complex Equation of Hopf Oscillator</a:t>
            </a:r>
          </a:p>
        </p:txBody>
      </p:sp>
      <p:sp>
        <p:nvSpPr>
          <p:cNvPr id="470" name="Cartesian Equations of Hopf Oscillator"/>
          <p:cNvSpPr txBox="1"/>
          <p:nvPr/>
        </p:nvSpPr>
        <p:spPr>
          <a:xfrm>
            <a:off x="12960280" y="10382592"/>
            <a:ext cx="10548529"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Cartesian Equations of Hopf Oscillator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Reinforcement Learning"/>
          <p:cNvSpPr txBox="1"/>
          <p:nvPr>
            <p:ph type="title"/>
          </p:nvPr>
        </p:nvSpPr>
        <p:spPr>
          <a:prstGeom prst="rect">
            <a:avLst/>
          </a:prstGeom>
        </p:spPr>
        <p:txBody>
          <a:bodyPr/>
          <a:lstStyle/>
          <a:p>
            <a:pPr/>
            <a:r>
              <a:t>Reinforcement Learning</a:t>
            </a:r>
          </a:p>
        </p:txBody>
      </p:sp>
      <p:sp>
        <p:nvSpPr>
          <p:cNvPr id="473" name="Actor Network : State Encoding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State Encoding Networks</a:t>
            </a:r>
          </a:p>
        </p:txBody>
      </p:sp>
      <p:sp>
        <p:nvSpPr>
          <p:cNvPr id="474" name="Robot State  :…"/>
          <p:cNvSpPr txBox="1"/>
          <p:nvPr>
            <p:ph type="body" sz="half" idx="1"/>
          </p:nvPr>
        </p:nvSpPr>
        <p:spPr>
          <a:xfrm>
            <a:off x="1114358" y="7214429"/>
            <a:ext cx="12180538" cy="6085769"/>
          </a:xfrm>
          <a:prstGeom prst="rect">
            <a:avLst/>
          </a:prstGeom>
        </p:spPr>
        <p:txBody>
          <a:bodyPr/>
          <a:lstStyle/>
          <a:p>
            <a:pPr marL="189737" indent="-189737" defTabSz="685165">
              <a:spcBef>
                <a:spcPts val="1400"/>
              </a:spcBef>
              <a:buSzPct val="100000"/>
              <a:buChar char="•"/>
              <a:defRPr spc="-45" sz="4565"/>
            </a:pPr>
            <a:r>
              <a:t>Robot State </a:t>
            </a:r>
            <a14:m>
              <m:oMath>
                <m:sSub>
                  <m:e>
                    <m:r>
                      <a:rPr xmlns:a="http://schemas.openxmlformats.org/drawingml/2006/main" sz="5300" i="1">
                        <a:solidFill>
                          <a:srgbClr val="000000"/>
                        </a:solidFill>
                        <a:latin typeface="Cambria Math" panose="02040503050406030204" pitchFamily="18" charset="0"/>
                      </a:rPr>
                      <m:t>R</m:t>
                    </m:r>
                  </m:e>
                  <m:sub>
                    <m:r>
                      <a:rPr xmlns:a="http://schemas.openxmlformats.org/drawingml/2006/main" sz="5300" i="1">
                        <a:solidFill>
                          <a:srgbClr val="000000"/>
                        </a:solidFill>
                        <a:latin typeface="Cambria Math" panose="02040503050406030204" pitchFamily="18" charset="0"/>
                      </a:rPr>
                      <m:t>t</m:t>
                    </m:r>
                  </m:sub>
                </m:sSub>
              </m:oMath>
            </a14:m>
            <a:r>
              <a:t>:</a:t>
            </a:r>
          </a:p>
          <a:p>
            <a:pPr marL="1201673" indent="-189737" defTabSz="685165">
              <a:spcBef>
                <a:spcPts val="1400"/>
              </a:spcBef>
              <a:buSzPct val="100000"/>
              <a:buChar char="•"/>
              <a:defRPr spc="-45" sz="4565"/>
            </a:pPr>
            <a:r>
              <a:t>Current Joint Angles</a:t>
            </a:r>
          </a:p>
          <a:p>
            <a:pPr marL="1201673" indent="-189737" defTabSz="685165">
              <a:spcBef>
                <a:spcPts val="1400"/>
              </a:spcBef>
              <a:buSzPct val="100000"/>
              <a:buChar char="•"/>
              <a:defRPr spc="-45" sz="4565"/>
            </a:pPr>
            <a:r>
              <a:t>Difference between current and last joint positions</a:t>
            </a:r>
          </a:p>
          <a:p>
            <a:pPr marL="1201673" indent="-189737" defTabSz="685165">
              <a:spcBef>
                <a:spcPts val="1400"/>
              </a:spcBef>
              <a:buSzPct val="100000"/>
              <a:buChar char="•"/>
              <a:defRPr spc="-45" sz="4565"/>
            </a:pPr>
            <a:r>
              <a:t>Orientation</a:t>
            </a:r>
          </a:p>
          <a:p>
            <a:pPr marL="1201673" indent="-189737" defTabSz="685165">
              <a:spcBef>
                <a:spcPts val="1400"/>
              </a:spcBef>
              <a:buSzPct val="100000"/>
              <a:buChar char="•"/>
              <a:defRPr spc="-45" sz="4565"/>
            </a:pPr>
            <a:r>
              <a:t>Angular Velocity</a:t>
            </a:r>
          </a:p>
          <a:p>
            <a:pPr marL="1201673" indent="-189737" defTabSz="685165">
              <a:spcBef>
                <a:spcPts val="1400"/>
              </a:spcBef>
              <a:buSzPct val="100000"/>
              <a:buChar char="•"/>
              <a:defRPr spc="-45" sz="4565"/>
            </a:pPr>
            <a:r>
              <a:t>Linear Acceleration</a:t>
            </a:r>
          </a:p>
        </p:txBody>
      </p:sp>
      <p:sp>
        <p:nvSpPr>
          <p:cNvPr id="475" name="Motion State   :…"/>
          <p:cNvSpPr txBox="1"/>
          <p:nvPr/>
        </p:nvSpPr>
        <p:spPr>
          <a:xfrm>
            <a:off x="13309976" y="7214429"/>
            <a:ext cx="10511446" cy="60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78307" indent="-178307" defTabSz="643889">
              <a:lnSpc>
                <a:spcPct val="100000"/>
              </a:lnSpc>
              <a:spcBef>
                <a:spcPts val="1400"/>
              </a:spcBef>
              <a:buSzPct val="100000"/>
              <a:buChar char="•"/>
              <a:defRPr spc="-42" sz="4212"/>
            </a:pPr>
            <a:r>
              <a:t>Motion State </a:t>
            </a:r>
            <a14:m>
              <m:oMath>
                <m:sSub>
                  <m:e>
                    <m:r>
                      <a:rPr xmlns:a="http://schemas.openxmlformats.org/drawingml/2006/main" sz="4900" i="1">
                        <a:solidFill>
                          <a:srgbClr val="000000"/>
                        </a:solidFill>
                        <a:latin typeface="Cambria Math" panose="02040503050406030204" pitchFamily="18" charset="0"/>
                      </a:rPr>
                      <m:t>M</m:t>
                    </m:r>
                  </m:e>
                  <m:sub>
                    <m:r>
                      <a:rPr xmlns:a="http://schemas.openxmlformats.org/drawingml/2006/main" sz="4900" i="1">
                        <a:solidFill>
                          <a:srgbClr val="000000"/>
                        </a:solidFill>
                        <a:latin typeface="Cambria Math" panose="02040503050406030204" pitchFamily="18" charset="0"/>
                      </a:rPr>
                      <m:t>t</m:t>
                    </m:r>
                  </m:sub>
                </m:sSub>
              </m:oMath>
            </a14:m>
            <a:r>
              <a:t> :</a:t>
            </a:r>
          </a:p>
          <a:p>
            <a:pPr marL="1129283" indent="-178307" defTabSz="643889">
              <a:lnSpc>
                <a:spcPct val="100000"/>
              </a:lnSpc>
              <a:spcBef>
                <a:spcPts val="1400"/>
              </a:spcBef>
              <a:buSzPct val="100000"/>
              <a:buChar char="•"/>
              <a:defRPr spc="-42" sz="4212"/>
            </a:pPr>
            <a:r>
              <a:t>Desired Turning </a:t>
            </a:r>
          </a:p>
          <a:p>
            <a:pPr marL="1129283" indent="-178307" defTabSz="643889">
              <a:lnSpc>
                <a:spcPct val="100000"/>
              </a:lnSpc>
              <a:spcBef>
                <a:spcPts val="1400"/>
              </a:spcBef>
              <a:buSzPct val="100000"/>
              <a:buChar char="•"/>
              <a:defRPr spc="-42" sz="4212"/>
            </a:pPr>
            <a:r>
              <a:t>Desired Velocity</a:t>
            </a:r>
          </a:p>
          <a:p>
            <a:pPr marL="178307" indent="-178307" defTabSz="643889">
              <a:lnSpc>
                <a:spcPct val="100000"/>
              </a:lnSpc>
              <a:spcBef>
                <a:spcPts val="1400"/>
              </a:spcBef>
              <a:buSzPct val="100000"/>
              <a:buChar char="•"/>
              <a:defRPr spc="-42" sz="4212"/>
            </a:pPr>
            <a:r>
              <a:t>The output of the CPG and the Robot State Encoding Network are of the same size</a:t>
            </a:r>
          </a:p>
          <a:p>
            <a:pPr marL="178307" indent="-178307" defTabSz="643889">
              <a:lnSpc>
                <a:spcPct val="100000"/>
              </a:lnSpc>
              <a:spcBef>
                <a:spcPts val="1400"/>
              </a:spcBef>
              <a:buSzPct val="100000"/>
              <a:buChar char="•"/>
              <a:defRPr spc="-42" sz="4212"/>
            </a:pPr>
            <a:r>
              <a:t>The State Encoding Networks are simple DNNs </a:t>
            </a:r>
          </a:p>
        </p:txBody>
      </p:sp>
      <p:sp>
        <p:nvSpPr>
          <p:cNvPr id="476" name="comprises of the following components:…"/>
          <p:cNvSpPr txBox="1"/>
          <p:nvPr/>
        </p:nvSpPr>
        <p:spPr>
          <a:xfrm>
            <a:off x="5423664" y="3230622"/>
            <a:ext cx="13536672" cy="32677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55" sz="5500"/>
            </a:pPr>
            <a14:m>
              <m:oMath>
                <m:sSub>
                  <m:e>
                    <m:r>
                      <a:rPr xmlns:a="http://schemas.openxmlformats.org/drawingml/2006/main" sz="6650" i="1">
                        <a:solidFill>
                          <a:srgbClr val="000000"/>
                        </a:solidFill>
                        <a:latin typeface="Cambria Math" panose="02040503050406030204" pitchFamily="18" charset="0"/>
                      </a:rPr>
                      <m:t>S</m:t>
                    </m:r>
                  </m:e>
                  <m:sub>
                    <m:r>
                      <a:rPr xmlns:a="http://schemas.openxmlformats.org/drawingml/2006/main" sz="6650" i="1">
                        <a:solidFill>
                          <a:srgbClr val="000000"/>
                        </a:solidFill>
                        <a:latin typeface="Cambria Math" panose="02040503050406030204" pitchFamily="18" charset="0"/>
                      </a:rPr>
                      <m:t>t</m:t>
                    </m:r>
                  </m:sub>
                </m:sSub>
              </m:oMath>
            </a14:m>
            <a:r>
              <a:t> comprises of the following components:</a:t>
            </a:r>
          </a:p>
          <a:p>
            <a:pPr marL="1447800" indent="-228600" defTabSz="825500">
              <a:lnSpc>
                <a:spcPct val="100000"/>
              </a:lnSpc>
              <a:spcBef>
                <a:spcPts val="1800"/>
              </a:spcBef>
              <a:buSzPct val="100000"/>
              <a:buChar char="•"/>
              <a:defRPr spc="-55" sz="5500"/>
            </a:pPr>
            <a:r>
              <a:t>Robot State Encoding Network </a:t>
            </a:r>
          </a:p>
          <a:p>
            <a:pPr marL="1447800" indent="-228600" defTabSz="825500">
              <a:lnSpc>
                <a:spcPct val="100000"/>
              </a:lnSpc>
              <a:spcBef>
                <a:spcPts val="1800"/>
              </a:spcBef>
              <a:buSzPct val="100000"/>
              <a:buChar char="•"/>
              <a:defRPr spc="-55" sz="5500"/>
            </a:pPr>
            <a:r>
              <a:t>Motion State Encoding Network</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Reinforcement Learning"/>
          <p:cNvSpPr txBox="1"/>
          <p:nvPr>
            <p:ph type="title"/>
          </p:nvPr>
        </p:nvSpPr>
        <p:spPr>
          <a:prstGeom prst="rect">
            <a:avLst/>
          </a:prstGeom>
        </p:spPr>
        <p:txBody>
          <a:bodyPr/>
          <a:lstStyle/>
          <a:p>
            <a:pPr/>
            <a:r>
              <a:t>Reinforcement Learning</a:t>
            </a:r>
          </a:p>
        </p:txBody>
      </p:sp>
      <p:sp>
        <p:nvSpPr>
          <p:cNvPr id="479" name="Actor Network : Architecture Limit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Architecture Limitations</a:t>
            </a:r>
          </a:p>
        </p:txBody>
      </p:sp>
      <p:sp>
        <p:nvSpPr>
          <p:cNvPr id="480" name="Proposed Actor Architecture has the following limitations:…"/>
          <p:cNvSpPr txBox="1"/>
          <p:nvPr>
            <p:ph type="body" sz="half" idx="1"/>
          </p:nvPr>
        </p:nvSpPr>
        <p:spPr>
          <a:xfrm>
            <a:off x="1206500" y="3712435"/>
            <a:ext cx="11970954" cy="9104926"/>
          </a:xfrm>
          <a:prstGeom prst="rect">
            <a:avLst/>
          </a:prstGeom>
        </p:spPr>
        <p:txBody>
          <a:bodyPr/>
          <a:lstStyle/>
          <a:p>
            <a:pPr marL="189737" indent="-189737" defTabSz="685165">
              <a:spcBef>
                <a:spcPts val="1400"/>
              </a:spcBef>
              <a:buSzPct val="100000"/>
              <a:buChar char="•"/>
              <a:defRPr spc="-45" sz="4565"/>
            </a:pPr>
            <a:r>
              <a:t>Proposed Actor Architecture has the following limitations:</a:t>
            </a:r>
          </a:p>
          <a:p>
            <a:pPr marL="1201673" indent="-189737" defTabSz="685165">
              <a:spcBef>
                <a:spcPts val="1400"/>
              </a:spcBef>
              <a:buSzPct val="100000"/>
              <a:buChar char="•"/>
              <a:defRPr spc="-45" sz="4565"/>
            </a:pPr>
            <a:r>
              <a:t>The Network has no provisions for realising gait transition</a:t>
            </a:r>
          </a:p>
          <a:p>
            <a:pPr marL="1201673" indent="-189737" defTabSz="685165">
              <a:spcBef>
                <a:spcPts val="1400"/>
              </a:spcBef>
              <a:buSzPct val="100000"/>
              <a:buChar char="•"/>
              <a:defRPr spc="-45" sz="4565"/>
            </a:pPr>
            <a:r>
              <a:t>The Network has no provisions for realising turning behaviour</a:t>
            </a:r>
          </a:p>
          <a:p>
            <a:pPr marL="1201673" indent="-189737" defTabSz="685165">
              <a:spcBef>
                <a:spcPts val="1400"/>
              </a:spcBef>
              <a:buSzPct val="100000"/>
              <a:buChar char="•"/>
              <a:defRPr spc="-45" sz="4565"/>
            </a:pPr>
            <a:r>
              <a:t>The omega for the oscillator layer is sensitive to robot initial state, which should not be the case</a:t>
            </a:r>
          </a:p>
          <a:p>
            <a:pPr marL="1201673" indent="-189737" defTabSz="685165">
              <a:spcBef>
                <a:spcPts val="1400"/>
              </a:spcBef>
              <a:buSzPct val="100000"/>
              <a:buChar char="•"/>
              <a:defRPr spc="-45" sz="4565"/>
            </a:pPr>
            <a:r>
              <a:t>Pre-training of the network fails to converges at a local minima instead of a global minima</a:t>
            </a:r>
          </a:p>
        </p:txBody>
      </p:sp>
      <p:pic>
        <p:nvPicPr>
          <p:cNvPr id="481" name="unknown.png" descr="unknown.png"/>
          <p:cNvPicPr>
            <a:picLocks noChangeAspect="1"/>
          </p:cNvPicPr>
          <p:nvPr/>
        </p:nvPicPr>
        <p:blipFill>
          <a:blip r:embed="rId2">
            <a:extLst/>
          </a:blip>
          <a:stretch>
            <a:fillRect/>
          </a:stretch>
        </p:blipFill>
        <p:spPr>
          <a:xfrm>
            <a:off x="15699545" y="794761"/>
            <a:ext cx="6755763" cy="6636191"/>
          </a:xfrm>
          <a:prstGeom prst="rect">
            <a:avLst/>
          </a:prstGeom>
          <a:ln w="12700">
            <a:miter lim="400000"/>
          </a:ln>
        </p:spPr>
      </p:pic>
      <p:pic>
        <p:nvPicPr>
          <p:cNvPr id="482" name="unknown.png" descr="unknown.png"/>
          <p:cNvPicPr>
            <a:picLocks noChangeAspect="1"/>
          </p:cNvPicPr>
          <p:nvPr/>
        </p:nvPicPr>
        <p:blipFill>
          <a:blip r:embed="rId3">
            <a:extLst/>
          </a:blip>
          <a:stretch>
            <a:fillRect/>
          </a:stretch>
        </p:blipFill>
        <p:spPr>
          <a:xfrm>
            <a:off x="15699545" y="7180233"/>
            <a:ext cx="6755763" cy="655880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Reinforcement Learning"/>
          <p:cNvSpPr txBox="1"/>
          <p:nvPr>
            <p:ph type="title"/>
          </p:nvPr>
        </p:nvSpPr>
        <p:spPr>
          <a:prstGeom prst="rect">
            <a:avLst/>
          </a:prstGeom>
        </p:spPr>
        <p:txBody>
          <a:bodyPr/>
          <a:lstStyle/>
          <a:p>
            <a:pPr/>
            <a:r>
              <a:t>Reinforcement Learning</a:t>
            </a:r>
          </a:p>
        </p:txBody>
      </p:sp>
      <p:sp>
        <p:nvSpPr>
          <p:cNvPr id="485" name="Critic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a:t>
            </a:r>
          </a:p>
        </p:txBody>
      </p:sp>
      <p:sp>
        <p:nvSpPr>
          <p:cNvPr id="486" name="Critic is an RNN that iterates over the   and…"/>
          <p:cNvSpPr txBox="1"/>
          <p:nvPr/>
        </p:nvSpPr>
        <p:spPr>
          <a:xfrm>
            <a:off x="5106123" y="3844051"/>
            <a:ext cx="17638757" cy="2224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Critic is an RNN that iterates over the </a:t>
            </a:r>
            <a14:m>
              <m:oMath>
                <m:sSub>
                  <m:e>
                    <m:r>
                      <a:rPr xmlns:a="http://schemas.openxmlformats.org/drawingml/2006/main" sz="4150" i="1">
                        <a:solidFill>
                          <a:srgbClr val="000000"/>
                        </a:solidFill>
                        <a:latin typeface="Cambria Math" panose="02040503050406030204" pitchFamily="18" charset="0"/>
                      </a:rPr>
                      <m:t>H</m:t>
                    </m:r>
                  </m:e>
                  <m:sub>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oMath>
            </a14:m>
          </a:p>
          <a:p>
            <a:pPr marL="228600" indent="-228600" defTabSz="825500">
              <a:lnSpc>
                <a:spcPct val="100000"/>
              </a:lnSpc>
              <a:spcBef>
                <a:spcPts val="1800"/>
              </a:spcBef>
              <a:buSzPct val="100000"/>
              <a:buChar char="•"/>
              <a:defRPr spc="-34" sz="3400"/>
            </a:pPr>
            <a:r>
              <a:t>The initial state of the RNN is generated by the intermediate state generator</a:t>
            </a:r>
          </a:p>
          <a:p>
            <a:pPr marL="228600" indent="-228600" defTabSz="825500">
              <a:lnSpc>
                <a:spcPct val="100000"/>
              </a:lnSpc>
              <a:spcBef>
                <a:spcPts val="1800"/>
              </a:spcBef>
              <a:buSzPct val="100000"/>
              <a:buChar char="•"/>
              <a:defRPr spc="-34" sz="3400"/>
            </a:pPr>
            <a:r>
              <a:t>The last output of the RNN is input to a dense layer to output the predicted Q scores</a:t>
            </a:r>
          </a:p>
        </p:txBody>
      </p:sp>
      <p:pic>
        <p:nvPicPr>
          <p:cNvPr id="487" name="critic_overall.png" descr="critic_overall.png"/>
          <p:cNvPicPr>
            <a:picLocks noChangeAspect="1"/>
          </p:cNvPicPr>
          <p:nvPr/>
        </p:nvPicPr>
        <p:blipFill>
          <a:blip r:embed="rId2">
            <a:extLst/>
          </a:blip>
          <a:stretch>
            <a:fillRect/>
          </a:stretch>
        </p:blipFill>
        <p:spPr>
          <a:xfrm>
            <a:off x="1145876" y="3753445"/>
            <a:ext cx="19572564" cy="9758480"/>
          </a:xfrm>
          <a:prstGeom prst="rect">
            <a:avLst/>
          </a:prstGeom>
          <a:ln w="12700">
            <a:miter lim="400000"/>
          </a:ln>
        </p:spPr>
      </p:pic>
      <p:sp>
        <p:nvSpPr>
          <p:cNvPr id="488" name="The Intermediate State Generator combines  ,   and   into a single state vector…"/>
          <p:cNvSpPr txBox="1"/>
          <p:nvPr/>
        </p:nvSpPr>
        <p:spPr>
          <a:xfrm>
            <a:off x="13747303" y="10239853"/>
            <a:ext cx="8892119" cy="1995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The Intermediate State Generator combines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into a single state vector</a:t>
            </a:r>
          </a:p>
          <a:p>
            <a:pPr marL="228600" indent="-228600" defTabSz="825500">
              <a:lnSpc>
                <a:spcPct val="100000"/>
              </a:lnSpc>
              <a:spcBef>
                <a:spcPts val="1800"/>
              </a:spcBef>
              <a:buSzPct val="100000"/>
              <a:buChar char="•"/>
              <a:defRPr spc="-34" sz="3400"/>
            </a:pPr>
            <a:r>
              <a:t>The RNN cell to be used is LSTM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upervised Learning of Gait Pattern"/>
          <p:cNvSpPr txBox="1"/>
          <p:nvPr>
            <p:ph type="title"/>
          </p:nvPr>
        </p:nvSpPr>
        <p:spPr>
          <a:prstGeom prst="rect">
            <a:avLst/>
          </a:prstGeom>
        </p:spPr>
        <p:txBody>
          <a:bodyPr/>
          <a:lstStyle/>
          <a:p>
            <a:pPr/>
            <a:r>
              <a:t>Supervised Learning of Gait Pattern</a:t>
            </a:r>
          </a:p>
        </p:txBody>
      </p:sp>
      <p:sp>
        <p:nvSpPr>
          <p:cNvPr id="169" name="A proportional relationship between fundamental frequency of gait signal and speed of quadruped was established…"/>
          <p:cNvSpPr txBox="1"/>
          <p:nvPr>
            <p:ph type="body" sz="quarter" idx="1"/>
          </p:nvPr>
        </p:nvSpPr>
        <p:spPr>
          <a:xfrm>
            <a:off x="1206499" y="2719451"/>
            <a:ext cx="12042162" cy="4515632"/>
          </a:xfrm>
          <a:prstGeom prst="rect">
            <a:avLst/>
          </a:prstGeom>
        </p:spPr>
        <p:txBody>
          <a:bodyPr/>
          <a:lstStyle/>
          <a:p>
            <a:pPr marL="192023" indent="-192023" defTabSz="693419">
              <a:spcBef>
                <a:spcPts val="1500"/>
              </a:spcBef>
              <a:buSzPct val="100000"/>
              <a:buChar char="•"/>
              <a:defRPr spc="-46" sz="4619"/>
            </a:pPr>
            <a:r>
              <a:t>A proportional relationship between fundamental frequency of gait signal and speed of quadruped was established</a:t>
            </a:r>
          </a:p>
          <a:p>
            <a:pPr marL="192023" indent="-192023" defTabSz="693419">
              <a:spcBef>
                <a:spcPts val="1500"/>
              </a:spcBef>
              <a:buSzPct val="100000"/>
              <a:buChar char="•"/>
              <a:defRPr spc="-46" sz="4619"/>
            </a:pPr>
            <a:r>
              <a:t>Using the fundamental frequency as input, it was demonstrated that the proposed network is capable of generating gait patterns</a:t>
            </a:r>
          </a:p>
        </p:txBody>
      </p:sp>
      <p:pic>
        <p:nvPicPr>
          <p:cNvPr id="170" name="speedVsFundamentalFreq_varying_Tst_const_Tsw.png" descr="speedVsFundamentalFreq_varying_Tst_const_Tsw.png"/>
          <p:cNvPicPr>
            <a:picLocks noChangeAspect="1"/>
          </p:cNvPicPr>
          <p:nvPr/>
        </p:nvPicPr>
        <p:blipFill>
          <a:blip r:embed="rId2">
            <a:extLst/>
          </a:blip>
          <a:srcRect l="3874" t="10582" r="5556" b="68526"/>
          <a:stretch>
            <a:fillRect/>
          </a:stretch>
        </p:blipFill>
        <p:spPr>
          <a:xfrm>
            <a:off x="530513" y="7257214"/>
            <a:ext cx="13393961" cy="6179111"/>
          </a:xfrm>
          <a:prstGeom prst="rect">
            <a:avLst/>
          </a:prstGeom>
          <a:ln w="12700">
            <a:miter lim="400000"/>
          </a:ln>
        </p:spPr>
      </p:pic>
      <p:pic>
        <p:nvPicPr>
          <p:cNvPr id="171" name="magnitude_spectrum_Tst_150_Tsw_50_theta_15.png" descr="magnitude_spectrum_Tst_150_Tsw_50_theta_15.png"/>
          <p:cNvPicPr>
            <a:picLocks noChangeAspect="1"/>
          </p:cNvPicPr>
          <p:nvPr/>
        </p:nvPicPr>
        <p:blipFill>
          <a:blip r:embed="rId3">
            <a:extLst/>
          </a:blip>
          <a:srcRect l="0" t="10451" r="6898" b="5749"/>
          <a:stretch>
            <a:fillRect/>
          </a:stretch>
        </p:blipFill>
        <p:spPr>
          <a:xfrm>
            <a:off x="13993327" y="2471968"/>
            <a:ext cx="6080616" cy="10946077"/>
          </a:xfrm>
          <a:prstGeom prst="rect">
            <a:avLst/>
          </a:prstGeom>
          <a:ln w="12700">
            <a:miter lim="400000"/>
          </a:ln>
        </p:spPr>
      </p:pic>
      <p:sp>
        <p:nvSpPr>
          <p:cNvPr id="172" name="Frequency spectrum of hip joint signal"/>
          <p:cNvSpPr txBox="1"/>
          <p:nvPr/>
        </p:nvSpPr>
        <p:spPr>
          <a:xfrm>
            <a:off x="20282341" y="9303080"/>
            <a:ext cx="3405876" cy="20872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92479">
              <a:lnSpc>
                <a:spcPct val="100000"/>
              </a:lnSpc>
              <a:spcBef>
                <a:spcPts val="1700"/>
              </a:spcBef>
              <a:defRPr spc="-38" sz="3839"/>
            </a:lvl1pPr>
          </a:lstStyle>
          <a:p>
            <a:pPr/>
            <a:r>
              <a:t>Frequency spectrum of hip joint signal</a:t>
            </a:r>
          </a:p>
        </p:txBody>
      </p:sp>
      <p:sp>
        <p:nvSpPr>
          <p:cNvPr id="173" name="Hip Joint Signal"/>
          <p:cNvSpPr txBox="1"/>
          <p:nvPr/>
        </p:nvSpPr>
        <p:spPr>
          <a:xfrm>
            <a:off x="20704940" y="4326209"/>
            <a:ext cx="2560677" cy="130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39" sz="3900"/>
            </a:lvl1pPr>
          </a:lstStyle>
          <a:p>
            <a:pPr/>
            <a:r>
              <a:t>Hip Joint Signal</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Reinforcement Learning"/>
          <p:cNvSpPr txBox="1"/>
          <p:nvPr>
            <p:ph type="title"/>
          </p:nvPr>
        </p:nvSpPr>
        <p:spPr>
          <a:prstGeom prst="rect">
            <a:avLst/>
          </a:prstGeom>
        </p:spPr>
        <p:txBody>
          <a:bodyPr/>
          <a:lstStyle/>
          <a:p>
            <a:pPr/>
            <a:r>
              <a:t>Reinforcement Learning</a:t>
            </a:r>
          </a:p>
        </p:txBody>
      </p:sp>
      <p:sp>
        <p:nvSpPr>
          <p:cNvPr id="491" name="Critic Network : RN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RNN</a:t>
            </a:r>
          </a:p>
        </p:txBody>
      </p:sp>
      <p:pic>
        <p:nvPicPr>
          <p:cNvPr id="492" name="critic_lstm.png" descr="critic_lstm.png"/>
          <p:cNvPicPr>
            <a:picLocks noChangeAspect="1"/>
          </p:cNvPicPr>
          <p:nvPr/>
        </p:nvPicPr>
        <p:blipFill>
          <a:blip r:embed="rId2">
            <a:extLst/>
          </a:blip>
          <a:stretch>
            <a:fillRect/>
          </a:stretch>
        </p:blipFill>
        <p:spPr>
          <a:xfrm>
            <a:off x="409716" y="4095890"/>
            <a:ext cx="23564568" cy="5963590"/>
          </a:xfrm>
          <a:prstGeom prst="rect">
            <a:avLst/>
          </a:prstGeom>
          <a:ln w="12700">
            <a:miter lim="400000"/>
          </a:ln>
        </p:spPr>
      </p:pic>
      <p:sp>
        <p:nvSpPr>
          <p:cNvPr id="493" name="The Q Score predicted by the RNN takes into account the actions over the time window of   actions around a timestep   given  ,   and"/>
          <p:cNvSpPr txBox="1"/>
          <p:nvPr>
            <p:ph type="body" sz="quarter" idx="1"/>
          </p:nvPr>
        </p:nvSpPr>
        <p:spPr>
          <a:xfrm>
            <a:off x="3610145" y="10847629"/>
            <a:ext cx="17163710" cy="1698547"/>
          </a:xfrm>
          <a:prstGeom prst="rect">
            <a:avLst/>
          </a:prstGeom>
        </p:spPr>
        <p:txBody>
          <a:bodyPr/>
          <a:lstStyle/>
          <a:p>
            <a:pPr>
              <a:defRPr spc="-39" sz="4000"/>
            </a:pPr>
            <a:r>
              <a:t>The Q Score predicted by the RNN takes into account the actions over the time window of </a:t>
            </a:r>
            <a14:m>
              <m:oMath>
                <m:r>
                  <a:rPr xmlns:a="http://schemas.openxmlformats.org/drawingml/2006/main" sz="5050" i="1">
                    <a:solidFill>
                      <a:srgbClr val="000000"/>
                    </a:solidFill>
                    <a:latin typeface="Cambria Math" panose="02040503050406030204" pitchFamily="18" charset="0"/>
                  </a:rPr>
                  <m:t>2</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oMath>
            </a14:m>
            <a:r>
              <a:t> actions around a timestep </a:t>
            </a:r>
            <a14:m>
              <m:oMath>
                <m:r>
                  <a:rPr xmlns:a="http://schemas.openxmlformats.org/drawingml/2006/main" sz="5150" i="1">
                    <a:solidFill>
                      <a:srgbClr val="000000"/>
                    </a:solidFill>
                    <a:latin typeface="Cambria Math" panose="02040503050406030204" pitchFamily="18" charset="0"/>
                  </a:rPr>
                  <m:t>t</m:t>
                </m:r>
              </m:oMath>
            </a14:m>
            <a:r>
              <a:t> given </a:t>
            </a:r>
            <a14:m>
              <m:oMath>
                <m:sSub>
                  <m:e>
                    <m:r>
                      <a:rPr xmlns:a="http://schemas.openxmlformats.org/drawingml/2006/main" sz="4850" i="1">
                        <a:solidFill>
                          <a:srgbClr val="000000"/>
                        </a:solidFill>
                        <a:latin typeface="Cambria Math" panose="02040503050406030204" pitchFamily="18" charset="0"/>
                      </a:rPr>
                      <m:t>S</m:t>
                    </m:r>
                  </m:e>
                  <m:sub>
                    <m:r>
                      <a:rPr xmlns:a="http://schemas.openxmlformats.org/drawingml/2006/main" sz="4850" i="1">
                        <a:solidFill>
                          <a:srgbClr val="000000"/>
                        </a:solidFill>
                        <a:latin typeface="Cambria Math" panose="02040503050406030204" pitchFamily="18" charset="0"/>
                      </a:rPr>
                      <m:t>t</m:t>
                    </m:r>
                  </m:sub>
                </m:sSub>
              </m:oMath>
            </a14:m>
            <a:r>
              <a:t>, </a:t>
            </a:r>
            <a14:m>
              <m:oMath>
                <m:sSub>
                  <m:e>
                    <m:r>
                      <a:rPr xmlns:a="http://schemas.openxmlformats.org/drawingml/2006/main" sz="5100" i="1">
                        <a:solidFill>
                          <a:srgbClr val="000000"/>
                        </a:solidFill>
                        <a:latin typeface="Cambria Math" panose="02040503050406030204" pitchFamily="18" charset="0"/>
                      </a:rPr>
                      <m:t>O</m:t>
                    </m:r>
                  </m:e>
                  <m:sub>
                    <m:r>
                      <a:rPr xmlns:a="http://schemas.openxmlformats.org/drawingml/2006/main" sz="5100" i="1">
                        <a:solidFill>
                          <a:srgbClr val="000000"/>
                        </a:solidFill>
                        <a:latin typeface="Cambria Math" panose="02040503050406030204" pitchFamily="18" charset="0"/>
                      </a:rPr>
                      <m:t>t</m:t>
                    </m:r>
                  </m:sub>
                </m:sSub>
              </m:oMath>
            </a14:m>
            <a:r>
              <a:t> and </a:t>
            </a:r>
            <a14:m>
              <m:oMath>
                <m:sSub>
                  <m:e>
                    <m:r>
                      <a:rPr xmlns:a="http://schemas.openxmlformats.org/drawingml/2006/main" sz="5200" i="1">
                        <a:solidFill>
                          <a:srgbClr val="000000"/>
                        </a:solidFill>
                        <a:latin typeface="Cambria Math" panose="02040503050406030204" pitchFamily="18" charset="0"/>
                      </a:rPr>
                      <m:t>O</m:t>
                    </m:r>
                  </m:e>
                  <m:sub>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oMath>
            </a14: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Reinforcement Learning"/>
          <p:cNvSpPr txBox="1"/>
          <p:nvPr>
            <p:ph type="title"/>
          </p:nvPr>
        </p:nvSpPr>
        <p:spPr>
          <a:prstGeom prst="rect">
            <a:avLst/>
          </a:prstGeom>
        </p:spPr>
        <p:txBody>
          <a:bodyPr/>
          <a:lstStyle/>
          <a:p>
            <a:pPr/>
            <a:r>
              <a:t>Reinforcement Learning</a:t>
            </a:r>
          </a:p>
        </p:txBody>
      </p:sp>
      <p:sp>
        <p:nvSpPr>
          <p:cNvPr id="496" name="Critic Network : Intermediate State Generat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Intermediate State Generator</a:t>
            </a:r>
          </a:p>
        </p:txBody>
      </p:sp>
      <p:pic>
        <p:nvPicPr>
          <p:cNvPr id="497" name="critic_state_gen.png" descr="critic_state_gen.png"/>
          <p:cNvPicPr>
            <a:picLocks noChangeAspect="1"/>
          </p:cNvPicPr>
          <p:nvPr/>
        </p:nvPicPr>
        <p:blipFill>
          <a:blip r:embed="rId2">
            <a:extLst/>
          </a:blip>
          <a:stretch>
            <a:fillRect/>
          </a:stretch>
        </p:blipFill>
        <p:spPr>
          <a:xfrm>
            <a:off x="1832716" y="3477313"/>
            <a:ext cx="20718568" cy="9788605"/>
          </a:xfrm>
          <a:prstGeom prst="rect">
            <a:avLst/>
          </a:prstGeom>
          <a:ln w="12700">
            <a:miter lim="400000"/>
          </a:ln>
        </p:spPr>
      </p:pic>
      <p:sp>
        <p:nvSpPr>
          <p:cNvPr id="498" name="and   are complex numbers…"/>
          <p:cNvSpPr txBox="1"/>
          <p:nvPr/>
        </p:nvSpPr>
        <p:spPr>
          <a:xfrm>
            <a:off x="14191925" y="3590780"/>
            <a:ext cx="8394753" cy="26571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complex numbers</a:t>
            </a:r>
          </a:p>
          <a:p>
            <a:pPr marL="228600" indent="-228600" defTabSz="825500">
              <a:lnSpc>
                <a:spcPct val="100000"/>
              </a:lnSpc>
              <a:spcBef>
                <a:spcPts val="1800"/>
              </a:spcBef>
              <a:buSzPct val="100000"/>
              <a:buChar char="•"/>
              <a:defRPr spc="-34" sz="3400"/>
            </a:pPr>
            <a:r>
              <a:t>Real and Imaginary parts of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concatenated and passed to a dense layer</a:t>
            </a:r>
          </a:p>
        </p:txBody>
      </p:sp>
      <p:sp>
        <p:nvSpPr>
          <p:cNvPr id="499" name="Intermediate Critic State is a combination of  ,   and   and is a vector of the same size as an RNN layer"/>
          <p:cNvSpPr txBox="1"/>
          <p:nvPr/>
        </p:nvSpPr>
        <p:spPr>
          <a:xfrm>
            <a:off x="14191925" y="9919526"/>
            <a:ext cx="8394753" cy="1767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Intermediate Critic State is a combination of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is a vector of the same size as an RNN layer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Reinforcement Learning"/>
          <p:cNvSpPr txBox="1"/>
          <p:nvPr>
            <p:ph type="title"/>
          </p:nvPr>
        </p:nvSpPr>
        <p:spPr>
          <a:prstGeom prst="rect">
            <a:avLst/>
          </a:prstGeom>
        </p:spPr>
        <p:txBody>
          <a:bodyPr/>
          <a:lstStyle/>
          <a:p>
            <a:pPr/>
            <a:r>
              <a:t>Reinforcement Learning</a:t>
            </a:r>
          </a:p>
        </p:txBody>
      </p:sp>
      <p:sp>
        <p:nvSpPr>
          <p:cNvPr id="502" name="Environ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Environment</a:t>
            </a:r>
          </a:p>
        </p:txBody>
      </p:sp>
      <p:sp>
        <p:nvSpPr>
          <p:cNvPr id="503" name="History consists of the action from the previous   timesteps…"/>
          <p:cNvSpPr txBox="1"/>
          <p:nvPr>
            <p:ph type="body" sz="half" idx="1"/>
          </p:nvPr>
        </p:nvSpPr>
        <p:spPr>
          <a:xfrm>
            <a:off x="1206500" y="3544184"/>
            <a:ext cx="13122440" cy="8960332"/>
          </a:xfrm>
          <a:prstGeom prst="rect">
            <a:avLst/>
          </a:prstGeom>
        </p:spPr>
        <p:txBody>
          <a:bodyPr/>
          <a:lstStyle/>
          <a:p>
            <a:pPr marL="171450" indent="-171450" defTabSz="619125">
              <a:spcBef>
                <a:spcPts val="1300"/>
              </a:spcBef>
              <a:buSzPct val="100000"/>
              <a:buChar char="•"/>
              <a:defRPr spc="-41" sz="4125"/>
            </a:pPr>
            <a:r>
              <a:t>History consists of the action from the previous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timesteps</a:t>
            </a:r>
          </a:p>
          <a:p>
            <a:pPr lvl="1" marL="171450" indent="-171450" defTabSz="619125">
              <a:spcBef>
                <a:spcPts val="1300"/>
              </a:spcBef>
              <a:buSzPct val="100000"/>
              <a:buChar char="•"/>
              <a:defRPr spc="-41" sz="4125"/>
            </a:pPr>
            <a:r>
              <a:t>History is initialised with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repetitions of the initial joint positions</a:t>
            </a:r>
          </a:p>
          <a:p>
            <a:pPr lvl="1" marL="171450" indent="-171450" defTabSz="619125">
              <a:spcBef>
                <a:spcPts val="1300"/>
              </a:spcBef>
              <a:buSzPct val="100000"/>
              <a:buChar char="•"/>
              <a:defRPr spc="-41" sz="4125"/>
            </a:pPr>
            <a:r>
              <a:t>The Environment produces the Robot State and Motion State given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p>
          <a:p>
            <a:pPr lvl="1" marL="171450" indent="-171450" defTabSz="619125">
              <a:spcBef>
                <a:spcPts val="1300"/>
              </a:spcBef>
              <a:buSzPct val="100000"/>
              <a:buChar char="•"/>
              <a:defRPr spc="-41" sz="4125"/>
            </a:pPr>
            <a:r>
              <a:t>Reward </a:t>
            </a:r>
            <a14:m>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t</m:t>
                    </m:r>
                  </m:sub>
                </m:sSub>
              </m:oMath>
            </a14:m>
            <a:r>
              <a:t> is produced by the environment given History </a:t>
            </a: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and Actions </a:t>
            </a:r>
            <a14:m>
              <m:oMath>
                <m:sSub>
                  <m:e>
                    <m:r>
                      <a:rPr xmlns:a="http://schemas.openxmlformats.org/drawingml/2006/main" sz="5000" i="1">
                        <a:solidFill>
                          <a:srgbClr val="000000"/>
                        </a:solidFill>
                        <a:latin typeface="Cambria Math" panose="02040503050406030204" pitchFamily="18" charset="0"/>
                      </a:rPr>
                      <m:t>A</m:t>
                    </m:r>
                  </m:e>
                  <m:sub>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sub>
                </m:sSub>
              </m:oMath>
            </a14:m>
          </a:p>
          <a:p>
            <a:pPr lvl="1" marL="171450" indent="-171450" defTabSz="619125">
              <a:spcBef>
                <a:spcPts val="1300"/>
              </a:spcBef>
              <a:buSzPct val="100000"/>
              <a:buChar char="•"/>
              <a:defRPr spc="-41" sz="4125"/>
            </a:pPr>
            <a:r>
              <a:t>The Oscillator State produced is passed on unchanged</a:t>
            </a:r>
          </a:p>
          <a:p>
            <a:pPr lvl="1" marL="171450" indent="-171450" defTabSz="619125">
              <a:spcBef>
                <a:spcPts val="1300"/>
              </a:spcBef>
              <a:buSzPct val="100000"/>
              <a:buChar char="•"/>
              <a:defRPr spc="-41" sz="4125"/>
            </a:pP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is sliced and stacked with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r>
              <a:t> to get </a:t>
            </a:r>
            <a14:m>
              <m:oMath>
                <m:sSub>
                  <m:e>
                    <m:r>
                      <a:rPr xmlns:a="http://schemas.openxmlformats.org/drawingml/2006/main" sz="4900" i="1">
                        <a:solidFill>
                          <a:srgbClr val="000000"/>
                        </a:solidFill>
                        <a:latin typeface="Cambria Math" panose="02040503050406030204" pitchFamily="18" charset="0"/>
                      </a:rPr>
                      <m:t>H</m:t>
                    </m:r>
                  </m:e>
                  <m:sub>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sub>
                </m:sSub>
              </m:oMath>
            </a14:m>
            <a:r>
              <a:t> which is the history for the timestep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endParaRPr sz="5500"/>
          </a:p>
        </p:txBody>
      </p:sp>
      <p:pic>
        <p:nvPicPr>
          <p:cNvPr id="504" name="environment.png" descr="environment.png"/>
          <p:cNvPicPr>
            <a:picLocks noChangeAspect="1"/>
          </p:cNvPicPr>
          <p:nvPr/>
        </p:nvPicPr>
        <p:blipFill>
          <a:blip r:embed="rId2">
            <a:extLst/>
          </a:blip>
          <a:stretch>
            <a:fillRect/>
          </a:stretch>
        </p:blipFill>
        <p:spPr>
          <a:xfrm>
            <a:off x="15678723" y="1423603"/>
            <a:ext cx="7377209" cy="11691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raining Procedure"/>
          <p:cNvSpPr txBox="1"/>
          <p:nvPr>
            <p:ph type="title"/>
          </p:nvPr>
        </p:nvSpPr>
        <p:spPr>
          <a:prstGeom prst="rect">
            <a:avLst/>
          </a:prstGeom>
        </p:spPr>
        <p:txBody>
          <a:bodyPr/>
          <a:lstStyle/>
          <a:p>
            <a:pPr/>
            <a:r>
              <a:t>Training Procedure</a:t>
            </a:r>
          </a:p>
        </p:txBody>
      </p:sp>
      <p:sp>
        <p:nvSpPr>
          <p:cNvPr id="507" name="Multi Stepped Training Proced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Multi Stepped Training Procedure</a:t>
            </a:r>
          </a:p>
        </p:txBody>
      </p:sp>
      <p:sp>
        <p:nvSpPr>
          <p:cNvPr id="508" name="Training of the gait generation network in two steps:…"/>
          <p:cNvSpPr txBox="1"/>
          <p:nvPr>
            <p:ph type="body" idx="1"/>
          </p:nvPr>
        </p:nvSpPr>
        <p:spPr>
          <a:prstGeom prst="rect">
            <a:avLst/>
          </a:prstGeom>
        </p:spPr>
        <p:txBody>
          <a:bodyPr/>
          <a:lstStyle/>
          <a:p>
            <a:pPr marL="228600" indent="-228600">
              <a:buSzPct val="100000"/>
              <a:buChar char="•"/>
            </a:pPr>
            <a:r>
              <a:t>Training of the gait generation network in two steps:</a:t>
            </a:r>
          </a:p>
          <a:p>
            <a:pPr lvl="2" marL="1447800" indent="-228600">
              <a:buSzPct val="100000"/>
              <a:buChar char="•"/>
            </a:pPr>
            <a:r>
              <a:t>Pre-training of the Actor Network</a:t>
            </a:r>
          </a:p>
          <a:p>
            <a:pPr lvl="2" marL="1447800" indent="-228600">
              <a:buSzPct val="100000"/>
              <a:buChar char="•"/>
            </a:pPr>
            <a:r>
              <a:t>Reinforcement Learning of DDPG</a:t>
            </a:r>
          </a:p>
          <a:p>
            <a:pPr lvl="2" marL="228600" indent="-228600">
              <a:buSzPct val="100000"/>
              <a:buChar char="•"/>
            </a:pPr>
            <a:r>
              <a:t>Two stepped process to ensure quicker and smoother convergence to an optima during Reinforcement Learning</a:t>
            </a:r>
          </a:p>
          <a:p>
            <a:pPr lvl="2" marL="228600" indent="-228600">
              <a:buSzPct val="100000"/>
              <a:buChar char="•"/>
            </a:pPr>
            <a:r>
              <a:t>The Pre-training steps provides information to the model about the process of gait, whereas Reinforcement Learning allows for fine-tuning of the knowledge from pre-training based on real world experience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raining Procedure"/>
          <p:cNvSpPr txBox="1"/>
          <p:nvPr>
            <p:ph type="title"/>
          </p:nvPr>
        </p:nvSpPr>
        <p:spPr>
          <a:xfrm>
            <a:off x="1206500" y="1079500"/>
            <a:ext cx="9511730" cy="1435100"/>
          </a:xfrm>
          <a:prstGeom prst="rect">
            <a:avLst/>
          </a:prstGeom>
        </p:spPr>
        <p:txBody>
          <a:bodyPr/>
          <a:lstStyle/>
          <a:p>
            <a:pPr/>
            <a:r>
              <a:t>Training Procedure</a:t>
            </a:r>
          </a:p>
        </p:txBody>
      </p:sp>
      <p:sp>
        <p:nvSpPr>
          <p:cNvPr id="511" name="Multi Stepped Training"/>
          <p:cNvSpPr txBox="1"/>
          <p:nvPr>
            <p:ph type="body" idx="21"/>
          </p:nvPr>
        </p:nvSpPr>
        <p:spPr>
          <a:xfrm>
            <a:off x="1206500" y="2372962"/>
            <a:ext cx="9511730" cy="934780"/>
          </a:xfrm>
          <a:prstGeom prst="rect">
            <a:avLst/>
          </a:prstGeom>
          <a:extLst>
            <a:ext uri="{C572A759-6A51-4108-AA02-DFA0A04FC94B}">
              <ma14:wrappingTextBoxFlag xmlns:ma14="http://schemas.microsoft.com/office/mac/drawingml/2011/main" val="1"/>
            </a:ext>
          </a:extLst>
        </p:spPr>
        <p:txBody>
          <a:bodyPr/>
          <a:lstStyle/>
          <a:p>
            <a:pPr/>
            <a:r>
              <a:t>Multi Stepped Training</a:t>
            </a:r>
          </a:p>
        </p:txBody>
      </p:sp>
      <p:pic>
        <p:nvPicPr>
          <p:cNvPr id="512" name="gait_pattern.png" descr="gait_pattern.png"/>
          <p:cNvPicPr>
            <a:picLocks noChangeAspect="1"/>
          </p:cNvPicPr>
          <p:nvPr/>
        </p:nvPicPr>
        <p:blipFill>
          <a:blip r:embed="rId2">
            <a:extLst/>
          </a:blip>
          <a:srcRect l="10064" t="9612" r="8656" b="8967"/>
          <a:stretch>
            <a:fillRect/>
          </a:stretch>
        </p:blipFill>
        <p:spPr>
          <a:xfrm>
            <a:off x="10847070" y="98623"/>
            <a:ext cx="13495534" cy="13518866"/>
          </a:xfrm>
          <a:prstGeom prst="rect">
            <a:avLst/>
          </a:prstGeom>
          <a:ln w="12700">
            <a:miter lim="400000"/>
          </a:ln>
        </p:spPr>
      </p:pic>
      <p:sp>
        <p:nvSpPr>
          <p:cNvPr id="513" name="The gait pattern used for pre-training is normalised…"/>
          <p:cNvSpPr txBox="1"/>
          <p:nvPr>
            <p:ph type="body" sz="half" idx="1"/>
          </p:nvPr>
        </p:nvSpPr>
        <p:spPr>
          <a:xfrm>
            <a:off x="1206500" y="4248504"/>
            <a:ext cx="9511730" cy="8256012"/>
          </a:xfrm>
          <a:prstGeom prst="rect">
            <a:avLst/>
          </a:prstGeom>
        </p:spPr>
        <p:txBody>
          <a:bodyPr/>
          <a:lstStyle/>
          <a:p>
            <a:pPr marL="228600" indent="-228600">
              <a:buSzPct val="100000"/>
              <a:buChar char="•"/>
            </a:pPr>
            <a:r>
              <a:t>The gait pattern used for pre-training is normalised </a:t>
            </a:r>
          </a:p>
          <a:p>
            <a:pPr marL="228600" indent="-228600">
              <a:buSzPct val="100000"/>
              <a:buChar char="•"/>
            </a:pPr>
            <a:r>
              <a:t>Pre-training only using creep gait pattern</a:t>
            </a:r>
          </a:p>
          <a:p>
            <a:pPr marL="228600" indent="-228600">
              <a:buSzPct val="100000"/>
              <a:buChar char="•"/>
            </a:pPr>
            <a:r>
              <a:t>Gait Transition and other gaits are expected to be learnt through Reinforcement Learning</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Pre-training"/>
          <p:cNvSpPr txBox="1"/>
          <p:nvPr>
            <p:ph type="title"/>
          </p:nvPr>
        </p:nvSpPr>
        <p:spPr>
          <a:prstGeom prst="rect">
            <a:avLst/>
          </a:prstGeom>
        </p:spPr>
        <p:txBody>
          <a:bodyPr/>
          <a:lstStyle/>
          <a:p>
            <a:pPr/>
            <a:r>
              <a:t>Pre-training</a:t>
            </a:r>
          </a:p>
        </p:txBody>
      </p:sp>
      <p:sp>
        <p:nvSpPr>
          <p:cNvPr id="516" name="Back-propagation Schem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Back-propagation Schemes</a:t>
            </a:r>
          </a:p>
        </p:txBody>
      </p:sp>
      <p:sp>
        <p:nvSpPr>
          <p:cNvPr id="517" name="Due to the optimisation of the neural network being a multi objective optimisation problem…"/>
          <p:cNvSpPr txBox="1"/>
          <p:nvPr>
            <p:ph type="body" idx="1"/>
          </p:nvPr>
        </p:nvSpPr>
        <p:spPr>
          <a:prstGeom prst="rect">
            <a:avLst/>
          </a:prstGeom>
        </p:spPr>
        <p:txBody>
          <a:bodyPr/>
          <a:lstStyle/>
          <a:p>
            <a:pPr marL="162305" indent="-162305" defTabSz="586104">
              <a:spcBef>
                <a:spcPts val="1200"/>
              </a:spcBef>
              <a:buSzPct val="100000"/>
              <a:buChar char="•"/>
              <a:defRPr spc="-39" sz="3905"/>
            </a:pPr>
            <a:r>
              <a:t>Due to the optimisation of the neural network being a multi objective optimisation problem</a:t>
            </a:r>
          </a:p>
          <a:p>
            <a:pPr marL="162305" indent="-162305" defTabSz="586104">
              <a:spcBef>
                <a:spcPts val="1200"/>
              </a:spcBef>
              <a:buSzPct val="100000"/>
              <a:buChar char="•"/>
              <a:defRPr spc="-39" sz="3905"/>
            </a:pPr>
            <a:r>
              <a:t>This leads to conflicts in updates causing the optimisation to not converge</a:t>
            </a:r>
          </a:p>
          <a:p>
            <a:pPr marL="162305" indent="-162305" defTabSz="586104">
              <a:spcBef>
                <a:spcPts val="1200"/>
              </a:spcBef>
              <a:buSzPct val="100000"/>
              <a:buChar char="•"/>
              <a:defRPr spc="-39" sz="3905"/>
            </a:pPr>
            <a:r>
              <a:t>To alleviate this conflicting effect the following schemes of optimisations to be experimented with:</a:t>
            </a:r>
          </a:p>
          <a:p>
            <a:pPr marL="1027937" indent="-162305" defTabSz="586104">
              <a:spcBef>
                <a:spcPts val="1200"/>
              </a:spcBef>
              <a:buSzPct val="100000"/>
              <a:buChar char="•"/>
              <a:defRPr spc="-39" sz="3905"/>
            </a:pPr>
            <a:r>
              <a:t>Entire Actor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both in the same step</a:t>
            </a:r>
          </a:p>
          <a:p>
            <a:pPr marL="1027937" indent="-162305" defTabSz="586104">
              <a:spcBef>
                <a:spcPts val="1200"/>
              </a:spcBef>
              <a:buSzPct val="100000"/>
              <a:buChar char="•"/>
              <a:defRPr spc="-39" sz="3905"/>
            </a:pPr>
            <a:r>
              <a:t>Complex MLP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both in the same step</a:t>
            </a:r>
          </a:p>
          <a:p>
            <a:pPr marL="1027937" indent="-162305" defTabSz="586104">
              <a:spcBef>
                <a:spcPts val="1200"/>
              </a:spcBef>
              <a:buSzPct val="100000"/>
              <a:buChar char="•"/>
              <a:defRPr spc="-39" sz="3905"/>
            </a:pPr>
            <a:r>
              <a:t>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1 followed by entire Actor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2</a:t>
            </a:r>
          </a:p>
          <a:p>
            <a:pPr marL="1027937" indent="-162305" defTabSz="586104">
              <a:spcBef>
                <a:spcPts val="1200"/>
              </a:spcBef>
              <a:buSzPct val="100000"/>
              <a:buChar char="•"/>
              <a:defRPr spc="-39" sz="3905"/>
            </a:pPr>
            <a:r>
              <a:t>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1 followed by entire Actor through signal MSE in step 2</a:t>
            </a:r>
            <a:endParaRPr sz="5500"/>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References"/>
          <p:cNvSpPr txBox="1"/>
          <p:nvPr>
            <p:ph type="title"/>
          </p:nvPr>
        </p:nvSpPr>
        <p:spPr>
          <a:prstGeom prst="rect">
            <a:avLst/>
          </a:prstGeom>
        </p:spPr>
        <p:txBody>
          <a:bodyPr/>
          <a:lstStyle/>
          <a:p>
            <a:pPr/>
            <a:r>
              <a:t>References</a:t>
            </a:r>
          </a:p>
        </p:txBody>
      </p:sp>
      <p:sp>
        <p:nvSpPr>
          <p:cNvPr id="520"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631189" indent="-631189" defTabSz="1731220">
              <a:lnSpc>
                <a:spcPct val="90000"/>
              </a:lnSpc>
              <a:spcBef>
                <a:spcPts val="3100"/>
              </a:spcBef>
              <a:buSzPct val="100000"/>
              <a:buAutoNum type="arabicPeriod" startAt="1"/>
              <a:defRPr spc="0" sz="3407"/>
            </a:pPr>
            <a:r>
              <a:t>Masuri, Ariel; Medina, Oded; Hacohen, Shlomi; Shvalb, Nir (2020) ‘Gait and Trajectory Optimization by Self-Learning for Quadrupedal Robots with an Active Back Joint’</a:t>
            </a:r>
          </a:p>
          <a:p>
            <a:pPr marL="631189" indent="-631189" defTabSz="1731220">
              <a:lnSpc>
                <a:spcPct val="90000"/>
              </a:lnSpc>
              <a:spcBef>
                <a:spcPts val="3100"/>
              </a:spcBef>
              <a:buSzPct val="100000"/>
              <a:buAutoNum type="arabicPeriod" startAt="1"/>
              <a:defRPr spc="0" sz="3407"/>
            </a:pPr>
            <a:r>
              <a:t> Jia, Yan; Lua, Xiao; Han, Baoling; Liang, Guanhao; Zhao, Jiaheng; Zhao, Yuting (2018) ‘Stability Criterion for Dynamic Gaits of Quadruped Robot’</a:t>
            </a:r>
          </a:p>
          <a:p>
            <a:pPr marL="631189" indent="-631189" defTabSz="1731220">
              <a:lnSpc>
                <a:spcPct val="90000"/>
              </a:lnSpc>
              <a:spcBef>
                <a:spcPts val="3100"/>
              </a:spcBef>
              <a:buSzPct val="100000"/>
              <a:buAutoNum type="arabicPeriod" startAt="1"/>
              <a:defRPr spc="0" sz="3407"/>
            </a:pPr>
            <a:r>
              <a:t>Kramer, Oliver; Gong, Daoxiong; Yan, Jie; Zuo, Guoyu (2010) ‘A Review of Gait Optimization Based on Evolutionary Computation’</a:t>
            </a:r>
          </a:p>
          <a:p>
            <a:pPr marL="631189" indent="-631189" defTabSz="1731220">
              <a:lnSpc>
                <a:spcPct val="90000"/>
              </a:lnSpc>
              <a:spcBef>
                <a:spcPts val="3100"/>
              </a:spcBef>
              <a:buSzPct val="100000"/>
              <a:buAutoNum type="arabicPeriod" startAt="1"/>
              <a:defRPr spc="0" sz="3407"/>
            </a:pPr>
            <a:r>
              <a:t>Timothy P. Lillicrap</a:t>
            </a:r>
            <a:r>
              <a:rPr baseline="75455" sz="662"/>
              <a:t>∗</a:t>
            </a:r>
            <a:r>
              <a:t>, Jonathan J. Hunt</a:t>
            </a:r>
            <a:r>
              <a:rPr baseline="75455" sz="662"/>
              <a:t>∗</a:t>
            </a:r>
            <a:r>
              <a:t>, Alexander Pritzel, Nicolas Heess, Tom Erez, Yuval Tassa, David Silver &amp; Daan Wierstra (2016) ‘Continuous Control with Deep Reinforcement Learning’</a:t>
            </a:r>
          </a:p>
          <a:p>
            <a:pPr marL="631189" indent="-631189" defTabSz="1731220">
              <a:lnSpc>
                <a:spcPct val="90000"/>
              </a:lnSpc>
              <a:spcBef>
                <a:spcPts val="3100"/>
              </a:spcBef>
              <a:buSzPct val="100000"/>
              <a:buAutoNum type="arabicPeriod" startAt="1"/>
              <a:defRPr spc="0" sz="3407"/>
            </a:pPr>
            <a:r>
              <a:t>Bose, Sourabh &amp; Huber, Manfred. (2017). ‘Training Neural Networks with Policy Gradient’</a:t>
            </a:r>
          </a:p>
          <a:p>
            <a:pPr marL="631189" indent="-631189" defTabSz="1731220">
              <a:lnSpc>
                <a:spcPct val="90000"/>
              </a:lnSpc>
              <a:spcBef>
                <a:spcPts val="3100"/>
              </a:spcBef>
              <a:buSzPct val="100000"/>
              <a:buAutoNum type="arabicPeriod" startAt="1"/>
              <a:defRPr spc="0" sz="3407"/>
            </a:pPr>
            <a:r>
              <a:t>S. Auddy, S. Magg &amp; S. Wermter (2019) "Hierarchical Control for Bipedal Locomotion using Central Pattern Generators and Neural Networks”</a:t>
            </a:r>
          </a:p>
          <a:p>
            <a:pPr marL="631189" indent="-631189" defTabSz="1731220">
              <a:lnSpc>
                <a:spcPct val="90000"/>
              </a:lnSpc>
              <a:spcBef>
                <a:spcPts val="3100"/>
              </a:spcBef>
              <a:buSzPct val="100000"/>
              <a:buAutoNum type="arabicPeriod" startAt="1"/>
              <a:defRPr spc="0" sz="3407"/>
            </a:pPr>
            <a:r>
              <a:t>Doo Re Song, Chuanyu Yang, Christopher McGreavy, Zhibin Li (2018) “Recurrent Deep Deteministic Policy Gradient Method for Bipedal Locomotion on Rough Terrain Challenge” </a:t>
            </a:r>
          </a:p>
          <a:p>
            <a:pPr marL="631189" indent="-631189" defTabSz="1731220">
              <a:lnSpc>
                <a:spcPct val="90000"/>
              </a:lnSpc>
              <a:spcBef>
                <a:spcPts val="3100"/>
              </a:spcBef>
              <a:buSzPct val="100000"/>
              <a:buAutoNum type="arabicPeriod" startAt="1"/>
              <a:defRPr spc="0" sz="3407">
                <a:solidFill>
                  <a:srgbClr val="0000FF"/>
                </a:solidFill>
              </a:defRPr>
            </a:pPr>
            <a:r>
              <a:rPr u="sng">
                <a:hlinkClick r:id="rId2" invalidUrl="" action="" tgtFrame="" tooltip="" history="1" highlightClick="0" endSnd="0"/>
              </a:rPr>
              <a:t>Deep Reinforcement Learning</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References"/>
          <p:cNvSpPr txBox="1"/>
          <p:nvPr>
            <p:ph type="title"/>
          </p:nvPr>
        </p:nvSpPr>
        <p:spPr>
          <a:prstGeom prst="rect">
            <a:avLst/>
          </a:prstGeom>
        </p:spPr>
        <p:txBody>
          <a:bodyPr/>
          <a:lstStyle/>
          <a:p>
            <a:pPr/>
            <a:r>
              <a:t>References</a:t>
            </a:r>
          </a:p>
        </p:txBody>
      </p:sp>
      <p:sp>
        <p:nvSpPr>
          <p:cNvPr id="523" name="Shouwen Fan, Min Sun (2007) “Gait Parameters Optimization and Real-Time Trajectory Planning for Humanoid Robots”"/>
          <p:cNvSpPr txBox="1"/>
          <p:nvPr>
            <p:ph type="body" idx="1"/>
          </p:nvPr>
        </p:nvSpPr>
        <p:spPr>
          <a:xfrm>
            <a:off x="1206500" y="3011717"/>
            <a:ext cx="21971000" cy="9492799"/>
          </a:xfrm>
          <a:prstGeom prst="rect">
            <a:avLst/>
          </a:prstGeom>
        </p:spPr>
        <p:txBody>
          <a:bodyPr/>
          <a:lstStyle>
            <a:lvl1pPr marL="228600" indent="-228600" defTabSz="2438338">
              <a:lnSpc>
                <a:spcPct val="90000"/>
              </a:lnSpc>
              <a:spcBef>
                <a:spcPts val="4500"/>
              </a:spcBef>
              <a:buSzPct val="100000"/>
              <a:buAutoNum type="arabicPeriod" startAt="9"/>
              <a:defRPr spc="0" sz="4800"/>
            </a:lvl1pPr>
          </a:lstStyle>
          <a:p>
            <a:pPr/>
            <a:r>
              <a:t>Shouwen Fan, Min Sun (2007) “Gait Parameters Optimization and Real-Time Trajectory Planning for Humanoid Robots”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upervised Learning of Gait Pattern"/>
          <p:cNvSpPr txBox="1"/>
          <p:nvPr>
            <p:ph type="title"/>
          </p:nvPr>
        </p:nvSpPr>
        <p:spPr>
          <a:prstGeom prst="rect">
            <a:avLst/>
          </a:prstGeom>
        </p:spPr>
        <p:txBody>
          <a:bodyPr/>
          <a:lstStyle/>
          <a:p>
            <a:pPr/>
            <a:r>
              <a:t>Supervised Learning of Gait Pattern</a:t>
            </a:r>
          </a:p>
        </p:txBody>
      </p:sp>
      <p:pic>
        <p:nvPicPr>
          <p:cNvPr id="176" name="four_leg_gait_pattern_8.png" descr="four_leg_gait_pattern_8.png"/>
          <p:cNvPicPr>
            <a:picLocks noChangeAspect="1"/>
          </p:cNvPicPr>
          <p:nvPr/>
        </p:nvPicPr>
        <p:blipFill>
          <a:blip r:embed="rId2">
            <a:extLst/>
          </a:blip>
          <a:srcRect l="5548" t="9687" r="7957" b="3644"/>
          <a:stretch>
            <a:fillRect/>
          </a:stretch>
        </p:blipFill>
        <p:spPr>
          <a:xfrm>
            <a:off x="1431803" y="3199003"/>
            <a:ext cx="11734467" cy="8818647"/>
          </a:xfrm>
          <a:prstGeom prst="rect">
            <a:avLst/>
          </a:prstGeom>
          <a:ln w="12700">
            <a:miter lim="400000"/>
          </a:ln>
        </p:spPr>
      </p:pic>
      <p:pic>
        <p:nvPicPr>
          <p:cNvPr id="177" name="pred_vs_ideal_exp9.png" descr="pred_vs_ideal_exp9.png"/>
          <p:cNvPicPr>
            <a:picLocks noChangeAspect="1"/>
          </p:cNvPicPr>
          <p:nvPr/>
        </p:nvPicPr>
        <p:blipFill>
          <a:blip r:embed="rId3">
            <a:extLst/>
          </a:blip>
          <a:srcRect l="0" t="12057" r="0" b="68984"/>
          <a:stretch>
            <a:fillRect/>
          </a:stretch>
        </p:blipFill>
        <p:spPr>
          <a:xfrm>
            <a:off x="15407657" y="2748615"/>
            <a:ext cx="5997938" cy="9096316"/>
          </a:xfrm>
          <a:prstGeom prst="rect">
            <a:avLst/>
          </a:prstGeom>
          <a:ln w="12700">
            <a:miter lim="400000"/>
          </a:ln>
        </p:spPr>
      </p:pic>
      <p:sp>
        <p:nvSpPr>
          <p:cNvPr id="178" name="Gait Pattern for Creep Gait"/>
          <p:cNvSpPr txBox="1"/>
          <p:nvPr/>
        </p:nvSpPr>
        <p:spPr>
          <a:xfrm>
            <a:off x="3433577" y="11998834"/>
            <a:ext cx="773085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Gait Pattern for Creep Gait</a:t>
            </a:r>
          </a:p>
        </p:txBody>
      </p:sp>
      <p:sp>
        <p:nvSpPr>
          <p:cNvPr id="179" name="Model was able to reconstruct gait signal with 100% accuracy for unto 10 different patterns at a time"/>
          <p:cNvSpPr txBox="1"/>
          <p:nvPr/>
        </p:nvSpPr>
        <p:spPr>
          <a:xfrm>
            <a:off x="14541217" y="12080944"/>
            <a:ext cx="7730856" cy="1514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400"/>
            </a:lvl1pPr>
          </a:lstStyle>
          <a:p>
            <a:pPr/>
            <a:r>
              <a:t>Model was able to reconstruct gait signal with 100% accuracy for unto 10 different patterns at a time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itness Function"/>
          <p:cNvSpPr txBox="1"/>
          <p:nvPr>
            <p:ph type="title"/>
          </p:nvPr>
        </p:nvSpPr>
        <p:spPr>
          <a:prstGeom prst="rect">
            <a:avLst/>
          </a:prstGeom>
        </p:spPr>
        <p:txBody>
          <a:bodyPr/>
          <a:lstStyle/>
          <a:p>
            <a:pPr/>
            <a:r>
              <a:t>Fitness Function</a:t>
            </a:r>
          </a:p>
        </p:txBody>
      </p:sp>
      <p:sp>
        <p:nvSpPr>
          <p:cNvPr id="182"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83" name="Both the aforementioned training frameworks require a Fitness Function [1]…"/>
          <p:cNvSpPr txBox="1"/>
          <p:nvPr>
            <p:ph type="body" idx="1"/>
          </p:nvPr>
        </p:nvSpPr>
        <p:spPr>
          <a:prstGeom prst="rect">
            <a:avLst/>
          </a:prstGeom>
        </p:spPr>
        <p:txBody>
          <a:bodyPr/>
          <a:lstStyle/>
          <a:p>
            <a:pPr marL="670560" indent="-670560" defTabSz="792479">
              <a:spcBef>
                <a:spcPts val="1700"/>
              </a:spcBef>
              <a:buSzPct val="123000"/>
              <a:buChar char="•"/>
              <a:defRPr spc="-50" sz="5087"/>
            </a:pPr>
            <a:r>
              <a:t>Both the aforementioned training frameworks require a Fitness Function [1]</a:t>
            </a:r>
          </a:p>
          <a:p>
            <a:pPr marL="670560" indent="-670560" defTabSz="792479">
              <a:spcBef>
                <a:spcPts val="1700"/>
              </a:spcBef>
              <a:buSzPct val="123000"/>
              <a:buChar char="•"/>
              <a:defRPr spc="-50" sz="5087"/>
            </a:pPr>
            <a:r>
              <a:t>Fitness Function must measure the following</a:t>
            </a:r>
          </a:p>
          <a:p>
            <a:pPr lvl="1" marL="1255775" indent="-670559" defTabSz="792479">
              <a:spcBef>
                <a:spcPts val="1700"/>
              </a:spcBef>
              <a:buSzPct val="123000"/>
              <a:buChar char="•"/>
              <a:defRPr spc="-50" sz="5087"/>
            </a:pPr>
            <a:r>
              <a:t>Stability Criteria, </a:t>
            </a:r>
            <a14:m>
              <m:oMath>
                <m:r>
                  <a:rPr xmlns:a="http://schemas.openxmlformats.org/drawingml/2006/main" sz="6200" i="1">
                    <a:solidFill>
                      <a:srgbClr val="000000"/>
                    </a:solidFill>
                    <a:latin typeface="Cambria Math" panose="02040503050406030204" pitchFamily="18" charset="0"/>
                  </a:rPr>
                  <m:t>S</m:t>
                </m:r>
              </m:oMath>
            </a14:m>
          </a:p>
          <a:p>
            <a:pPr lvl="1" marL="1255775" indent="-670559" defTabSz="792479">
              <a:spcBef>
                <a:spcPts val="1700"/>
              </a:spcBef>
              <a:buSzPct val="123000"/>
              <a:buChar char="•"/>
              <a:defRPr spc="-50" sz="5087"/>
            </a:pPr>
            <a:r>
              <a:t>Energy Efficiency Criteria, </a:t>
            </a:r>
            <a14:m>
              <m:oMath>
                <m:r>
                  <a:rPr xmlns:a="http://schemas.openxmlformats.org/drawingml/2006/main" sz="5900" i="1">
                    <a:solidFill>
                      <a:srgbClr val="000000"/>
                    </a:solidFill>
                    <a:latin typeface="Cambria Math" panose="02040503050406030204" pitchFamily="18" charset="0"/>
                  </a:rPr>
                  <m:t>E</m:t>
                </m:r>
              </m:oMath>
            </a14:m>
          </a:p>
          <a:p>
            <a:pPr marL="670560" indent="-670560" defTabSz="792479">
              <a:spcBef>
                <a:spcPts val="1700"/>
              </a:spcBef>
              <a:buSzPct val="123000"/>
              <a:buChar char="•"/>
              <a:defRPr spc="-50" sz="5087"/>
            </a:pPr>
            <a14:m>
              <m:oMath>
                <m:r>
                  <a:rPr xmlns:a="http://schemas.openxmlformats.org/drawingml/2006/main" sz="6150" i="1">
                    <a:solidFill>
                      <a:srgbClr val="000000"/>
                    </a:solidFill>
                    <a:latin typeface="Cambria Math" panose="02040503050406030204" pitchFamily="18" charset="0"/>
                  </a:rPr>
                  <m:t>F</m:t>
                </m:r>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s</m:t>
                    </m:r>
                  </m:sub>
                </m:sSub>
                <m:sSub>
                  <m:e>
                    <m:r>
                      <a:rPr xmlns:a="http://schemas.openxmlformats.org/drawingml/2006/main" sz="6150" i="1">
                        <a:solidFill>
                          <a:srgbClr val="000000"/>
                        </a:solidFill>
                        <a:latin typeface="Cambria Math" panose="02040503050406030204" pitchFamily="18" charset="0"/>
                      </a:rPr>
                      <m:t>S</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e</m:t>
                    </m:r>
                  </m:sub>
                </m:sSub>
                <m:sSub>
                  <m:e>
                    <m:r>
                      <a:rPr xmlns:a="http://schemas.openxmlformats.org/drawingml/2006/main" sz="6150" i="1">
                        <a:solidFill>
                          <a:srgbClr val="000000"/>
                        </a:solidFill>
                        <a:latin typeface="Cambria Math" panose="02040503050406030204" pitchFamily="18" charset="0"/>
                      </a:rPr>
                      <m:t>E</m:t>
                    </m:r>
                  </m:e>
                  <m:sub>
                    <m:r>
                      <a:rPr xmlns:a="http://schemas.openxmlformats.org/drawingml/2006/main" sz="6150" i="1">
                        <a:solidFill>
                          <a:srgbClr val="000000"/>
                        </a:solidFill>
                        <a:latin typeface="Cambria Math" panose="02040503050406030204" pitchFamily="18" charset="0"/>
                      </a:rPr>
                      <m:t>i</m:t>
                    </m:r>
                  </m:sub>
                </m:sSub>
              </m:oMath>
            </a14:m>
            <a:r>
              <a:t> where </a:t>
            </a:r>
          </a:p>
          <a:p>
            <a:pPr lvl="1" marL="1255775" indent="-670559" defTabSz="792479">
              <a:spcBef>
                <a:spcPts val="1700"/>
              </a:spcBef>
              <a:buSzPct val="123000"/>
              <a:buChar char="•"/>
              <a:defRPr spc="-50" sz="5087"/>
            </a:pPr>
            <a:r>
              <a:t>F is the Fitness Value</a:t>
            </a:r>
          </a:p>
          <a:p>
            <a:pPr lvl="1" marL="1255775" indent="-670559" defTabSz="792479">
              <a:spcBef>
                <a:spcPts val="1700"/>
              </a:spcBef>
              <a:buSzPct val="123000"/>
              <a:buChar char="•"/>
              <a:defRPr spc="-50" sz="5087"/>
            </a:pPr>
            <a14:m>
              <m:oMath>
                <m:sSub>
                  <m:e>
                    <m:r>
                      <a:rPr xmlns:a="http://schemas.openxmlformats.org/drawingml/2006/main" sz="6400" i="1">
                        <a:solidFill>
                          <a:srgbClr val="000000"/>
                        </a:solidFill>
                        <a:latin typeface="Cambria Math" panose="02040503050406030204" pitchFamily="18" charset="0"/>
                      </a:rPr>
                      <m:t>k</m:t>
                    </m:r>
                  </m:e>
                  <m:sub>
                    <m:r>
                      <a:rPr xmlns:a="http://schemas.openxmlformats.org/drawingml/2006/main" sz="6400" i="1">
                        <a:solidFill>
                          <a:srgbClr val="000000"/>
                        </a:solidFill>
                        <a:latin typeface="Cambria Math" panose="02040503050406030204" pitchFamily="18" charset="0"/>
                      </a:rPr>
                      <m:t>s</m:t>
                    </m:r>
                  </m:sub>
                </m:sSub>
              </m:oMath>
            </a14:m>
            <a:r>
              <a:t> and </a:t>
            </a:r>
            <a14:m>
              <m:oMath>
                <m:sSub>
                  <m:e>
                    <m:r>
                      <a:rPr xmlns:a="http://schemas.openxmlformats.org/drawingml/2006/main" sz="6450" i="1">
                        <a:solidFill>
                          <a:srgbClr val="000000"/>
                        </a:solidFill>
                        <a:latin typeface="Cambria Math" panose="02040503050406030204" pitchFamily="18" charset="0"/>
                      </a:rPr>
                      <m:t>k</m:t>
                    </m:r>
                  </m:e>
                  <m:sub>
                    <m:r>
                      <a:rPr xmlns:a="http://schemas.openxmlformats.org/drawingml/2006/main" sz="6450" i="1">
                        <a:solidFill>
                          <a:srgbClr val="000000"/>
                        </a:solidFill>
                        <a:latin typeface="Cambria Math" panose="02040503050406030204" pitchFamily="18" charset="0"/>
                      </a:rPr>
                      <m:t>e</m:t>
                    </m:r>
                  </m:sub>
                </m:sSub>
              </m:oMath>
            </a14:m>
            <a:r>
              <a:t> are parameters to account for relative importance of each criteria</a:t>
            </a:r>
            <a:endParaRPr sz="5300"/>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tability Criteria"/>
          <p:cNvSpPr txBox="1"/>
          <p:nvPr>
            <p:ph type="title"/>
          </p:nvPr>
        </p:nvSpPr>
        <p:spPr>
          <a:prstGeom prst="rect">
            <a:avLst/>
          </a:prstGeom>
        </p:spPr>
        <p:txBody>
          <a:bodyPr/>
          <a:lstStyle/>
          <a:p>
            <a:pPr/>
            <a:r>
              <a:t>Stability Criteria</a:t>
            </a:r>
          </a:p>
        </p:txBody>
      </p:sp>
      <p:sp>
        <p:nvSpPr>
          <p:cNvPr id="186"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87"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tability Criteria"/>
          <p:cNvSpPr txBox="1"/>
          <p:nvPr>
            <p:ph type="title"/>
          </p:nvPr>
        </p:nvSpPr>
        <p:spPr>
          <a:prstGeom prst="rect">
            <a:avLst/>
          </a:prstGeom>
        </p:spPr>
        <p:txBody>
          <a:bodyPr/>
          <a:lstStyle/>
          <a:p>
            <a:pPr lvl="1"/>
            <a:r>
              <a:t>Stability Criteria</a:t>
            </a:r>
          </a:p>
        </p:txBody>
      </p:sp>
      <p:sp>
        <p:nvSpPr>
          <p:cNvPr id="190"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91"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92"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